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326" r:id="rId3"/>
    <p:sldId id="339" r:id="rId4"/>
    <p:sldId id="345" r:id="rId5"/>
    <p:sldId id="346" r:id="rId6"/>
    <p:sldId id="340" r:id="rId7"/>
    <p:sldId id="347" r:id="rId8"/>
    <p:sldId id="348" r:id="rId9"/>
    <p:sldId id="342" r:id="rId10"/>
    <p:sldId id="374" r:id="rId11"/>
    <p:sldId id="375" r:id="rId12"/>
    <p:sldId id="341" r:id="rId13"/>
    <p:sldId id="376" r:id="rId14"/>
    <p:sldId id="377" r:id="rId15"/>
    <p:sldId id="378" r:id="rId16"/>
    <p:sldId id="344" r:id="rId17"/>
    <p:sldId id="3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6110"/>
  </p:normalViewPr>
  <p:slideViewPr>
    <p:cSldViewPr snapToGrid="0" snapToObjects="1">
      <p:cViewPr varScale="1">
        <p:scale>
          <a:sx n="116" d="100"/>
          <a:sy n="116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2T00:19:26.05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24575,'6'3'0,"-1"0"0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2T00:19:27.31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2T00:19:29.31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24575,'0'0'0</inkml:trace>
</inkml:ink>
</file>

<file path=ppt/media/hdphoto1.wdp>
</file>

<file path=ppt/media/image1.png>
</file>

<file path=ppt/media/image10.jpeg>
</file>

<file path=ppt/media/image11.png>
</file>

<file path=ppt/media/image12.jpeg>
</file>

<file path=ppt/media/image13.tiff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png>
</file>

<file path=ppt/media/image24.png>
</file>

<file path=ppt/media/image25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49C762-A601-8A42-A7F7-947FE49E4600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CA6172-7A90-1548-8935-D51A6AB4B1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8201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transition -- be explicit about ethics throughout</a:t>
            </a:r>
          </a:p>
          <a:p>
            <a:endParaRPr lang="en-US" dirty="0"/>
          </a:p>
          <a:p>
            <a:r>
              <a:rPr lang="en-US" dirty="0"/>
              <a:t>Explain tests, debugging for transition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115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transition -- be explicit about ethics throughout</a:t>
            </a:r>
          </a:p>
          <a:p>
            <a:endParaRPr lang="en-US" dirty="0"/>
          </a:p>
          <a:p>
            <a:r>
              <a:rPr lang="en-US" dirty="0"/>
              <a:t>Explain tests, debugging for transition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645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the root of this difficulty and frustration is the developer attempting to answer…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0871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transition -- be explicit about ethics throughout</a:t>
            </a:r>
          </a:p>
          <a:p>
            <a:endParaRPr lang="en-US" dirty="0"/>
          </a:p>
          <a:p>
            <a:r>
              <a:rPr lang="en-US" dirty="0"/>
              <a:t>Explain tests, debugging for transition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7684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transition -- be explicit about ethics throughout</a:t>
            </a:r>
          </a:p>
          <a:p>
            <a:endParaRPr lang="en-US" dirty="0"/>
          </a:p>
          <a:p>
            <a:r>
              <a:rPr lang="en-US" dirty="0"/>
              <a:t>Explain tests, debugging for transition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9786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the root of this difficulty and frustration is the developer attempting to answer…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468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idea of..</a:t>
            </a:r>
          </a:p>
          <a:p>
            <a:endParaRPr lang="en-US" dirty="0"/>
          </a:p>
          <a:p>
            <a:r>
              <a:rPr lang="en-US" dirty="0"/>
              <a:t>Its unclear if and how fair aware affect performance</a:t>
            </a:r>
          </a:p>
          <a:p>
            <a:r>
              <a:rPr lang="en-US" dirty="0"/>
              <a:t>Best config data specific</a:t>
            </a:r>
          </a:p>
          <a:p>
            <a:r>
              <a:rPr lang="en-US" dirty="0"/>
              <a:t>Tuning can be effective but time consuming (and helps if you know what to tune and why)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7739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don't say fairness so soon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594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the root of this difficulty and frustration is the developer attempting to answer…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64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transition -- be explicit about ethics throughout</a:t>
            </a:r>
          </a:p>
          <a:p>
            <a:endParaRPr lang="en-US" dirty="0"/>
          </a:p>
          <a:p>
            <a:r>
              <a:rPr lang="en-US" dirty="0"/>
              <a:t>Explain tests, debugging for transition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59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transition -- be explicit about ethics throughout</a:t>
            </a:r>
          </a:p>
          <a:p>
            <a:endParaRPr lang="en-US" dirty="0"/>
          </a:p>
          <a:p>
            <a:r>
              <a:rPr lang="en-US" dirty="0"/>
              <a:t>Explain tests, debugging for transition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37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the root of this difficulty and frustration is the developer attempting to answer…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419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transition -- be explicit about ethics throughout</a:t>
            </a:r>
          </a:p>
          <a:p>
            <a:endParaRPr lang="en-US" dirty="0"/>
          </a:p>
          <a:p>
            <a:r>
              <a:rPr lang="en-US" dirty="0"/>
              <a:t>Explain tests, debugging for transition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7134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better transition -- be explicit about ethics throughout</a:t>
            </a:r>
          </a:p>
          <a:p>
            <a:endParaRPr lang="en-US" dirty="0"/>
          </a:p>
          <a:p>
            <a:r>
              <a:rPr lang="en-US" dirty="0"/>
              <a:t>Explain tests, debugging for transition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568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the root of this difficulty and frustration is the developer attempting to answer…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5650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Explain tests, debugging for transition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41A6E1-CD7A-4246-9C4A-E3A2AA60B6A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72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273CB-5B1E-8E42-9433-61CF48EDC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83978C-94B3-3F46-A7C3-97214DC06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15047-72E1-304E-B38E-5D2CCCC1F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94324-4305-2942-8F43-1CF6ECD93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9FB36-37FF-DA44-B4D8-A2F5C3529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324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5CCEA-5976-A34F-A15F-979723599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278D76-2873-5943-B884-5FF2151903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7B180-AC4F-3848-AAA8-262A7293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CEA8F-FAF5-1D43-966C-0652B1A68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EB01F-3A58-4147-9C4D-EFFBFB467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29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544560-EDCE-DB41-A7CA-E2B73F20BE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288847-F115-8A40-966B-55FB810590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08250-BAF1-2F47-BFFE-450A0B031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8DFD7-D4CD-0341-9DD0-756534B99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1D927-AE85-2244-9AAB-68EEF42CB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15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30F91-50D3-DF4F-BEBC-0038D788B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15EA1-717C-BB49-BC80-38188A898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4C34E-D5FC-7744-A28D-475B1FCEF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3A55E-48E8-BD48-80BE-40C333F9B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1C3C3-4ED8-244A-91EE-3D7F608DD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772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E219D-9287-0B48-BBC3-C5512C171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BAAEDC-78A1-0648-85A9-CE7D6B7BD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0CDF5-837E-9644-93B4-495440534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523C8-1EC1-9840-B978-7A40853D0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B5AF6-5161-6E4F-B385-B691C1E60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768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5A822-7169-3447-B09C-470531BF4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21E38-7675-C54B-9AD1-BC3919E38E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B7CF1A-66E3-734C-B940-9F4ABAEE39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517DAD-86DE-4043-B95B-629F4C148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ADD919-EE67-4A4B-8E5B-BE37EFE48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2C6F7A-1A14-8141-9B35-6A32D51BF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02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27C99-7AAD-724A-AACC-345E5445A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06D73F-D66D-E145-96EC-127EA253B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B2F8E-5995-D249-88E8-84BDAA89F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A983FC-6613-B141-9342-58001A76ED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D567B4-711A-CB4B-B501-5E21D08A40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1145AC-5FF8-0440-B86D-9481A5DDC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262DAE-7D33-5946-AC72-8C43249E5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DF99B-F2F5-594B-99AB-8A815C225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66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BEE0-D1E7-EC43-920B-03D29D59C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A9E9B-2004-134C-9946-D318E1076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A04BF-CFF5-D449-9043-FEEC07FC0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9B8A6-203A-6847-8A77-E5DE30A22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121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7D6F66-50CF-8B44-B51F-6FCA9E005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815F83-6653-BA46-8269-AC871770E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A8A16-CEF9-004B-8E06-C4B325834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412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90EAB-4D53-2E4D-BFA5-6A62EA4F7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04F2E-5336-984D-9BAB-D92C2BCE7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9C23D7-4EFB-1F4F-AE3C-72B2F155B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F16BA-7DF3-E54C-A43B-2DF84F5E1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BC0E8-FC84-3741-9A2F-EDE8CC734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FDADE-B570-F64D-9DEE-51B60541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035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5ED07-9AC4-5E4C-89B6-878A4D7C1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65CAB2-140A-4F40-9E9E-C29546AEE6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597196-8D74-8E40-B577-CF70DC89D8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B834C-2009-1545-8865-911B24B2F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0AFFB-3668-A645-805F-324027412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8C1C9-0F53-A244-8151-25E8333CF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56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B0D9C3-131A-F144-A167-27DFB7957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2AA06E-1793-3E43-A0B4-D8745DE0B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A308A-6500-754F-9075-01CFBCC20A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3D011-93CA-3245-9BF6-505CBEA2D821}" type="datetimeFigureOut">
              <a:rPr lang="en-US" smtClean="0"/>
              <a:t>4/27/22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C3066-C0CE-C940-A2A1-9127595CB9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DC662-5966-8144-83E0-BCFCE001AB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53CAAA-A627-0446-A517-3F39AB1A5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300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rittjay.m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ahmp.gmu.edu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13" Type="http://schemas.openxmlformats.org/officeDocument/2006/relationships/customXml" Target="../ink/ink3.xml"/><Relationship Id="rId3" Type="http://schemas.openxmlformats.org/officeDocument/2006/relationships/image" Target="../media/image10.jpeg"/><Relationship Id="rId7" Type="http://schemas.openxmlformats.org/officeDocument/2006/relationships/hyperlink" Target="http://fairness.cs.umass.edu/" TargetMode="External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11" Type="http://schemas.openxmlformats.org/officeDocument/2006/relationships/customXml" Target="../ink/ink2.xml"/><Relationship Id="rId5" Type="http://schemas.openxmlformats.org/officeDocument/2006/relationships/image" Target="../media/image12.jpeg"/><Relationship Id="rId10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8.tiff"/><Relationship Id="rId4" Type="http://schemas.openxmlformats.org/officeDocument/2006/relationships/hyperlink" Target="http://holmes.cs.umass.edu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tiff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hyperlink" Target="mailto:johnsonb@gmu.edu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fairness.cs.umass.edu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BAA7DD03-A540-1648-9BD3-0334CC6CC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A98EE3D-8CD1-4C3F-BD1C-C98C9596463C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85A106F-1D93-3243-BFDF-76B88F94AEA7}"/>
              </a:ext>
            </a:extLst>
          </p:cNvPr>
          <p:cNvSpPr txBox="1">
            <a:spLocks/>
          </p:cNvSpPr>
          <p:nvPr/>
        </p:nvSpPr>
        <p:spPr>
          <a:xfrm>
            <a:off x="661227" y="-429111"/>
            <a:ext cx="11077353" cy="38687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atin typeface="Hey Pretty Girl" pitchFamily="2" charset="0"/>
              </a:rPr>
              <a:t>Causal Testing:</a:t>
            </a:r>
          </a:p>
          <a:p>
            <a:pPr algn="ctr"/>
            <a:r>
              <a:rPr lang="en-US" sz="5500" dirty="0">
                <a:latin typeface="Hey Pretty Girl" pitchFamily="2" charset="0"/>
              </a:rPr>
              <a:t>Understanding defects root causes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81E78F-E894-6046-BECF-037AFDE06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298" y="2606675"/>
            <a:ext cx="5257800" cy="4114800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56FAA9B9-C76C-C344-A8FB-C58CB93D88E7}"/>
              </a:ext>
            </a:extLst>
          </p:cNvPr>
          <p:cNvSpPr txBox="1">
            <a:spLocks/>
          </p:cNvSpPr>
          <p:nvPr/>
        </p:nvSpPr>
        <p:spPr>
          <a:xfrm>
            <a:off x="5992098" y="3010482"/>
            <a:ext cx="5631871" cy="30528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b="1" dirty="0">
                <a:latin typeface="Hey Pretty Girl" pitchFamily="2" charset="0"/>
              </a:rPr>
              <a:t>Dr. Brittany Johnson-Matthews</a:t>
            </a:r>
          </a:p>
          <a:p>
            <a:pPr marL="0" indent="0" algn="ctr">
              <a:buNone/>
            </a:pPr>
            <a:r>
              <a:rPr lang="en-US" sz="1800" dirty="0">
                <a:latin typeface="Avenir Next Condensed Ultra Lig" panose="020B0206020202020204" pitchFamily="34" charset="77"/>
              </a:rPr>
              <a:t>Assistant Professor in Computer Science</a:t>
            </a:r>
          </a:p>
          <a:p>
            <a:pPr marL="0" indent="0" algn="ctr">
              <a:buNone/>
            </a:pPr>
            <a:r>
              <a:rPr lang="en-US" sz="1800" dirty="0">
                <a:latin typeface="Avenir Next Condensed Ultra Lig" panose="020B0206020202020204" pitchFamily="34" charset="77"/>
              </a:rPr>
              <a:t>George Mason University</a:t>
            </a:r>
          </a:p>
          <a:p>
            <a:pPr marL="0" indent="0" algn="ctr">
              <a:buNone/>
            </a:pPr>
            <a:r>
              <a:rPr lang="en-US" sz="1800" dirty="0">
                <a:latin typeface="Avenir Next Condensed Ultra Lig" panose="020B0206020202020204" pitchFamily="34" charset="77"/>
              </a:rPr>
              <a:t>CAHMP Core Faculty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Hey Pretty Girl" pitchFamily="2" charset="0"/>
                <a:hlinkClick r:id="rId3"/>
              </a:rPr>
              <a:t>https://brittjay.me</a:t>
            </a:r>
            <a:r>
              <a:rPr lang="en-US" sz="2000" dirty="0">
                <a:solidFill>
                  <a:schemeClr val="bg1"/>
                </a:solidFill>
                <a:latin typeface="Hey Pretty Girl" pitchFamily="2" charset="0"/>
              </a:rPr>
              <a:t> 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1"/>
                </a:solidFill>
                <a:latin typeface="Hey Pretty Girl" pitchFamily="2" charset="0"/>
                <a:hlinkClick r:id="rId4"/>
              </a:rPr>
              <a:t>https://cahmp.gmu.edu/</a:t>
            </a:r>
            <a:r>
              <a:rPr lang="en-US" sz="2000" dirty="0">
                <a:solidFill>
                  <a:schemeClr val="bg1"/>
                </a:solidFill>
                <a:latin typeface="Hey Pretty Girl" pitchFamily="2" charset="0"/>
              </a:rPr>
              <a:t> 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77419ECD-DF16-FD4D-9F33-64CEF9E0E8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47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0CB14E4-8028-224E-9499-34CF1AFBCFFD}"/>
              </a:ext>
            </a:extLst>
          </p:cNvPr>
          <p:cNvSpPr txBox="1"/>
          <p:nvPr/>
        </p:nvSpPr>
        <p:spPr>
          <a:xfrm>
            <a:off x="377300" y="354503"/>
            <a:ext cx="63546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latin typeface="Hey Pretty Girl" pitchFamily="2" charset="0"/>
              </a:rPr>
              <a:t>Causal Fairness Testing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7C7633-E05A-9346-BC52-C3B2681C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DCE1F53-42F9-9A47-A001-27CAE0CEE406}"/>
              </a:ext>
            </a:extLst>
          </p:cNvPr>
          <p:cNvSpPr/>
          <p:nvPr/>
        </p:nvSpPr>
        <p:spPr>
          <a:xfrm>
            <a:off x="401078" y="1655663"/>
            <a:ext cx="1997216" cy="138182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ysClr val="windowText" lastClr="000000"/>
                </a:solidFill>
                <a:latin typeface="Avenir Next Condensed Ultra Light" panose="020B0206020202020204" pitchFamily="34" charset="77"/>
              </a:rPr>
              <a:t>LOAN</a:t>
            </a:r>
          </a:p>
          <a:p>
            <a:pPr algn="ctr"/>
            <a:r>
              <a:rPr lang="en-US" sz="2400" b="1" dirty="0">
                <a:solidFill>
                  <a:sysClr val="windowText" lastClr="000000"/>
                </a:solidFill>
                <a:latin typeface="Avenir Next Condensed Ultra Light" panose="020B0206020202020204" pitchFamily="34" charset="77"/>
              </a:rPr>
              <a:t>software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7FE23A0-2DEF-824B-ACDE-F7EF0BA82AEE}"/>
              </a:ext>
            </a:extLst>
          </p:cNvPr>
          <p:cNvGrpSpPr/>
          <p:nvPr/>
        </p:nvGrpSpPr>
        <p:grpSpPr>
          <a:xfrm>
            <a:off x="532670" y="3816002"/>
            <a:ext cx="2529636" cy="1530112"/>
            <a:chOff x="532670" y="3816002"/>
            <a:chExt cx="2529636" cy="1530112"/>
          </a:xfrm>
        </p:grpSpPr>
        <p:pic>
          <p:nvPicPr>
            <p:cNvPr id="12" name="loanApplication.jpg" descr="loanApplication.jpg">
              <a:extLst>
                <a:ext uri="{FF2B5EF4-FFF2-40B4-BE49-F238E27FC236}">
                  <a16:creationId xmlns:a16="http://schemas.microsoft.com/office/drawing/2014/main" id="{E4439E7D-F563-7F49-86FB-BE912B7C33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2670" y="3816002"/>
              <a:ext cx="1719941" cy="1289956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/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8EED1CB-1367-A047-B2CD-1E17922A7483}"/>
                </a:ext>
              </a:extLst>
            </p:cNvPr>
            <p:cNvGrpSpPr/>
            <p:nvPr/>
          </p:nvGrpSpPr>
          <p:grpSpPr>
            <a:xfrm>
              <a:off x="1393675" y="4227978"/>
              <a:ext cx="1668631" cy="1118136"/>
              <a:chOff x="2686374" y="2685775"/>
              <a:chExt cx="2603958" cy="1711796"/>
            </a:xfrm>
            <a:solidFill>
              <a:schemeClr val="tx1"/>
            </a:solidFill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325CDA54-08CE-824E-8CA2-31B0765061D4}"/>
                  </a:ext>
                </a:extLst>
              </p:cNvPr>
              <p:cNvSpPr/>
              <p:nvPr/>
            </p:nvSpPr>
            <p:spPr>
              <a:xfrm>
                <a:off x="2686374" y="2685775"/>
                <a:ext cx="1819373" cy="1711796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latin typeface="Avenir Next Condensed Ultra Light" panose="020B0206020202020204" pitchFamily="34" charset="77"/>
                  </a:rPr>
                  <a:t>income</a:t>
                </a:r>
              </a:p>
              <a:p>
                <a:pPr algn="ctr"/>
                <a:r>
                  <a:rPr lang="en-US" b="1" dirty="0">
                    <a:latin typeface="Avenir Next Condensed Ultra Light" panose="020B0206020202020204" pitchFamily="34" charset="77"/>
                  </a:rPr>
                  <a:t>savings</a:t>
                </a:r>
              </a:p>
              <a:p>
                <a:pPr algn="ctr"/>
                <a:r>
                  <a:rPr lang="en-US" b="1" dirty="0">
                    <a:latin typeface="Avenir Next Condensed Ultra Light" panose="020B0206020202020204" pitchFamily="34" charset="77"/>
                  </a:rPr>
                  <a:t>age</a:t>
                </a:r>
              </a:p>
              <a:p>
                <a:pPr algn="ctr"/>
                <a:r>
                  <a:rPr lang="en-US" b="1" dirty="0">
                    <a:latin typeface="Avenir Next Condensed Ultra Light" panose="020B0206020202020204" pitchFamily="34" charset="77"/>
                  </a:rPr>
                  <a:t>race</a:t>
                </a:r>
              </a:p>
            </p:txBody>
          </p:sp>
          <p:sp>
            <p:nvSpPr>
              <p:cNvPr id="15" name="Right Arrow 14">
                <a:extLst>
                  <a:ext uri="{FF2B5EF4-FFF2-40B4-BE49-F238E27FC236}">
                    <a16:creationId xmlns:a16="http://schemas.microsoft.com/office/drawing/2014/main" id="{D4C2F401-F576-E544-B11F-B6827481E781}"/>
                  </a:ext>
                </a:extLst>
              </p:cNvPr>
              <p:cNvSpPr/>
              <p:nvPr/>
            </p:nvSpPr>
            <p:spPr>
              <a:xfrm>
                <a:off x="4505747" y="2972979"/>
                <a:ext cx="784585" cy="80479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venir Next Condensed Ultra Lig" panose="020B0206020202020204" pitchFamily="34" charset="77"/>
                </a:endParaRPr>
              </a:p>
            </p:txBody>
          </p:sp>
        </p:grpSp>
      </p:grpSp>
      <p:pic>
        <p:nvPicPr>
          <p:cNvPr id="16" name="Picture 15" descr="A close up of a girl wearing a hat&#10;&#10;Description automatically generated">
            <a:extLst>
              <a:ext uri="{FF2B5EF4-FFF2-40B4-BE49-F238E27FC236}">
                <a16:creationId xmlns:a16="http://schemas.microsoft.com/office/drawing/2014/main" id="{3A69C00D-EEBC-C644-B69D-23BE5CBDF17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83461" y="1392637"/>
            <a:ext cx="656181" cy="1200330"/>
          </a:xfrm>
          <a:prstGeom prst="rect">
            <a:avLst/>
          </a:prstGeom>
        </p:spPr>
      </p:pic>
      <p:pic>
        <p:nvPicPr>
          <p:cNvPr id="17" name="Picture 16" descr="A close up of a girl wearing a hat&#10;&#10;Description automatically generated">
            <a:extLst>
              <a:ext uri="{FF2B5EF4-FFF2-40B4-BE49-F238E27FC236}">
                <a16:creationId xmlns:a16="http://schemas.microsoft.com/office/drawing/2014/main" id="{7CC10873-DEFC-384F-B155-306C614183F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683461" y="2691857"/>
            <a:ext cx="656181" cy="120033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B55EB5F6-FA8B-0A4A-8451-B724BEBF3C5E}"/>
              </a:ext>
            </a:extLst>
          </p:cNvPr>
          <p:cNvSpPr/>
          <p:nvPr/>
        </p:nvSpPr>
        <p:spPr>
          <a:xfrm>
            <a:off x="6590696" y="1515023"/>
            <a:ext cx="1109869" cy="10993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Avenir Next Condensed Ultra Lig" panose="020B0206020202020204" pitchFamily="34" charset="77"/>
              </a:rPr>
              <a:t>LOAN</a:t>
            </a:r>
          </a:p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Avenir Next Condensed Ultra Lig" panose="020B0206020202020204" pitchFamily="34" charset="77"/>
              </a:rPr>
              <a:t>software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0B61143-E216-5548-A731-EEE439777071}"/>
              </a:ext>
            </a:extLst>
          </p:cNvPr>
          <p:cNvSpPr/>
          <p:nvPr/>
        </p:nvSpPr>
        <p:spPr>
          <a:xfrm>
            <a:off x="6590696" y="2731974"/>
            <a:ext cx="1109869" cy="10993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Avenir Next Condensed Ultra Lig" panose="020B0206020202020204" pitchFamily="34" charset="77"/>
              </a:rPr>
              <a:t>LOAN</a:t>
            </a:r>
          </a:p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Avenir Next Condensed Ultra Lig" panose="020B0206020202020204" pitchFamily="34" charset="77"/>
              </a:rPr>
              <a:t>software</a:t>
            </a:r>
          </a:p>
        </p:txBody>
      </p:sp>
      <p:pic>
        <p:nvPicPr>
          <p:cNvPr id="25" name="approved.jpg" descr="approved.jpg">
            <a:extLst>
              <a:ext uri="{FF2B5EF4-FFF2-40B4-BE49-F238E27FC236}">
                <a16:creationId xmlns:a16="http://schemas.microsoft.com/office/drawing/2014/main" id="{AFA3812A-55F8-8242-980D-B5A52E4FE8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69036">
            <a:off x="9627979" y="1601809"/>
            <a:ext cx="2333146" cy="97214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sp>
        <p:nvSpPr>
          <p:cNvPr id="26" name="Right Arrow 25">
            <a:extLst>
              <a:ext uri="{FF2B5EF4-FFF2-40B4-BE49-F238E27FC236}">
                <a16:creationId xmlns:a16="http://schemas.microsoft.com/office/drawing/2014/main" id="{B714198E-F4C0-1C45-AD04-7E1D6BAAD0E4}"/>
              </a:ext>
            </a:extLst>
          </p:cNvPr>
          <p:cNvSpPr/>
          <p:nvPr/>
        </p:nvSpPr>
        <p:spPr>
          <a:xfrm>
            <a:off x="5007537" y="1679751"/>
            <a:ext cx="729889" cy="66939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C3BF74E7-3EC5-F949-A268-42D381FC6393}"/>
              </a:ext>
            </a:extLst>
          </p:cNvPr>
          <p:cNvSpPr/>
          <p:nvPr/>
        </p:nvSpPr>
        <p:spPr>
          <a:xfrm>
            <a:off x="5007537" y="2900574"/>
            <a:ext cx="729889" cy="66939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591244B-EC3D-6A43-9FF7-7D863431BD25}"/>
              </a:ext>
            </a:extLst>
          </p:cNvPr>
          <p:cNvSpPr/>
          <p:nvPr/>
        </p:nvSpPr>
        <p:spPr>
          <a:xfrm>
            <a:off x="8368460" y="2908557"/>
            <a:ext cx="729889" cy="66939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0F24DE35-DC6F-0E41-BDC4-5EC151C4ADE5}"/>
              </a:ext>
            </a:extLst>
          </p:cNvPr>
          <p:cNvSpPr/>
          <p:nvPr/>
        </p:nvSpPr>
        <p:spPr>
          <a:xfrm>
            <a:off x="8368460" y="1679750"/>
            <a:ext cx="729889" cy="66939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DBA91CA-2AAE-DA4D-BF19-70EE09ABFB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66355" y="2698814"/>
            <a:ext cx="1195245" cy="1195245"/>
          </a:xfrm>
          <a:prstGeom prst="rect">
            <a:avLst/>
          </a:prstGeom>
        </p:spPr>
      </p:pic>
      <p:pic>
        <p:nvPicPr>
          <p:cNvPr id="31" name="Picture 30" descr="A close up of a girl wearing a hat&#10;&#10;Description automatically generated">
            <a:extLst>
              <a:ext uri="{FF2B5EF4-FFF2-40B4-BE49-F238E27FC236}">
                <a16:creationId xmlns:a16="http://schemas.microsoft.com/office/drawing/2014/main" id="{5A7E62DC-FA6D-1941-AAD1-73A9A4E8560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700730" y="4007262"/>
            <a:ext cx="656181" cy="120033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908D9C33-2A47-C94D-87BF-16DEE3C52846}"/>
              </a:ext>
            </a:extLst>
          </p:cNvPr>
          <p:cNvSpPr/>
          <p:nvPr/>
        </p:nvSpPr>
        <p:spPr>
          <a:xfrm>
            <a:off x="6607965" y="4047379"/>
            <a:ext cx="1109869" cy="1099391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Avenir Next Condensed Ultra Lig" panose="020B0206020202020204" pitchFamily="34" charset="77"/>
              </a:rPr>
              <a:t>LOAN</a:t>
            </a:r>
          </a:p>
          <a:p>
            <a:pPr algn="ctr"/>
            <a:r>
              <a:rPr lang="en-US" sz="2000" dirty="0">
                <a:solidFill>
                  <a:sysClr val="windowText" lastClr="000000"/>
                </a:solidFill>
                <a:latin typeface="Avenir Next Condensed Ultra Lig" panose="020B0206020202020204" pitchFamily="34" charset="77"/>
              </a:rPr>
              <a:t>software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7584B7A8-177D-494C-AE84-B793C4F80C8D}"/>
              </a:ext>
            </a:extLst>
          </p:cNvPr>
          <p:cNvSpPr/>
          <p:nvPr/>
        </p:nvSpPr>
        <p:spPr>
          <a:xfrm>
            <a:off x="5024806" y="4215979"/>
            <a:ext cx="729889" cy="66939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30215749-EE53-ED43-98AD-B57EE1F1BEBD}"/>
              </a:ext>
            </a:extLst>
          </p:cNvPr>
          <p:cNvSpPr/>
          <p:nvPr/>
        </p:nvSpPr>
        <p:spPr>
          <a:xfrm>
            <a:off x="8368460" y="4083230"/>
            <a:ext cx="729889" cy="66939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4ED13E0-ABBF-6443-B435-5D781C1F40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3624" y="4014219"/>
            <a:ext cx="1195245" cy="1195245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D450BC52-C0C4-B346-ADD4-C7EA009FAEEC}"/>
              </a:ext>
            </a:extLst>
          </p:cNvPr>
          <p:cNvSpPr txBox="1"/>
          <p:nvPr/>
        </p:nvSpPr>
        <p:spPr>
          <a:xfrm>
            <a:off x="6292868" y="5161924"/>
            <a:ext cx="609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…</a:t>
            </a:r>
          </a:p>
        </p:txBody>
      </p:sp>
      <p:sp>
        <p:nvSpPr>
          <p:cNvPr id="39" name="http://fairness.cs.umass.edu">
            <a:extLst>
              <a:ext uri="{FF2B5EF4-FFF2-40B4-BE49-F238E27FC236}">
                <a16:creationId xmlns:a16="http://schemas.microsoft.com/office/drawing/2014/main" id="{3A94FEA2-B5CC-204C-804B-771893A3000B}"/>
              </a:ext>
            </a:extLst>
          </p:cNvPr>
          <p:cNvSpPr txBox="1"/>
          <p:nvPr/>
        </p:nvSpPr>
        <p:spPr>
          <a:xfrm>
            <a:off x="4800701" y="6489636"/>
            <a:ext cx="2440027" cy="410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700" b="0" u="sng">
                <a:solidFill>
                  <a:schemeClr val="accent1">
                    <a:lumOff val="13529"/>
                  </a:schemeClr>
                </a:solidFill>
                <a:hlinkClick r:id="" action="ppaction://noaction"/>
              </a:defRPr>
            </a:lvl1pPr>
          </a:lstStyle>
          <a:p>
            <a:pPr algn="ctr">
              <a:defRPr u="none"/>
            </a:pPr>
            <a:r>
              <a:rPr sz="2000" u="sng" dirty="0">
                <a:latin typeface="Avenir Next Condensed Ultra Lig" panose="020B0206020202020204" pitchFamily="34" charset="77"/>
                <a:hlinkClick r:id="rId7"/>
              </a:rPr>
              <a:t>http://fairness.cs.umass.edu</a:t>
            </a:r>
            <a:endParaRPr lang="en-US" sz="2000" u="sng" dirty="0">
              <a:latin typeface="Avenir Next Condensed Ultra Lig" panose="020B0206020202020204" pitchFamily="34" charset="77"/>
              <a:hlinkClick r:id="rId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325C173-6288-A140-A966-B5E21C16FE08}"/>
              </a:ext>
            </a:extLst>
          </p:cNvPr>
          <p:cNvSpPr txBox="1"/>
          <p:nvPr/>
        </p:nvSpPr>
        <p:spPr>
          <a:xfrm>
            <a:off x="2604330" y="6051673"/>
            <a:ext cx="6832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venir Next Condensed Ultra Lig" panose="020B0206020202020204" pitchFamily="34" charset="77"/>
              </a:rPr>
              <a:t>How often is the outcome different because of race alone?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96F5B4D-8DB6-B247-8405-33E67D7DBC45}"/>
                  </a:ext>
                </a:extLst>
              </p14:cNvPr>
              <p14:cNvContentPartPr/>
              <p14:nvPr/>
            </p14:nvContentPartPr>
            <p14:xfrm>
              <a:off x="9669622" y="7033837"/>
              <a:ext cx="3960" cy="2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96F5B4D-8DB6-B247-8405-33E67D7DBC45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660622" y="7024837"/>
                <a:ext cx="2160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8B8E4EA3-8493-9E45-8F84-1E3BA7156122}"/>
                  </a:ext>
                </a:extLst>
              </p14:cNvPr>
              <p14:cNvContentPartPr/>
              <p14:nvPr/>
            </p14:nvContentPartPr>
            <p14:xfrm>
              <a:off x="6891502" y="6787237"/>
              <a:ext cx="360" cy="36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8B8E4EA3-8493-9E45-8F84-1E3BA715612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882862" y="6778237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4B5C7A2B-9726-7D4C-9741-484B99A09276}"/>
                  </a:ext>
                </a:extLst>
              </p14:cNvPr>
              <p14:cNvContentPartPr/>
              <p14:nvPr/>
            </p14:nvContentPartPr>
            <p14:xfrm>
              <a:off x="5853262" y="6805957"/>
              <a:ext cx="360" cy="36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4B5C7A2B-9726-7D4C-9741-484B99A09276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844262" y="6797317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63" name="TextBox 62">
            <a:extLst>
              <a:ext uri="{FF2B5EF4-FFF2-40B4-BE49-F238E27FC236}">
                <a16:creationId xmlns:a16="http://schemas.microsoft.com/office/drawing/2014/main" id="{A458A96D-9448-A440-B7FE-1C39626F0F7A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Prior work</a:t>
            </a:r>
            <a:r>
              <a:rPr lang="en-US" sz="1600" b="1" dirty="0">
                <a:latin typeface="Avenir Next Condensed Ultra Lig" panose="020B0206020202020204" pitchFamily="34" charset="77"/>
              </a:rPr>
              <a:t>	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</a:t>
            </a:r>
            <a:r>
              <a:rPr lang="en-US" sz="1600" b="1" dirty="0">
                <a:latin typeface="Avenir Next Condensed Ultra Lig" panose="020B0206020202020204" pitchFamily="34" charset="77"/>
              </a:rPr>
              <a:t>There’s more!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47037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9" grpId="0" animBg="1"/>
      <p:bldP spid="22" grpId="0" animBg="1"/>
      <p:bldP spid="26" grpId="0" animBg="1"/>
      <p:bldP spid="27" grpId="0" animBg="1"/>
      <p:bldP spid="28" grpId="0" animBg="1"/>
      <p:bldP spid="29" grpId="0" animBg="1"/>
      <p:bldP spid="33" grpId="0" animBg="1"/>
      <p:bldP spid="35" grpId="0" animBg="1"/>
      <p:bldP spid="36" grpId="0" animBg="1"/>
      <p:bldP spid="38" grpId="0"/>
      <p:bldP spid="4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0CB14E4-8028-224E-9499-34CF1AFBCFFD}"/>
              </a:ext>
            </a:extLst>
          </p:cNvPr>
          <p:cNvSpPr txBox="1"/>
          <p:nvPr/>
        </p:nvSpPr>
        <p:spPr>
          <a:xfrm>
            <a:off x="377300" y="354503"/>
            <a:ext cx="72555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Hey Pretty Girl" pitchFamily="2" charset="0"/>
              </a:rPr>
              <a:t>ML-Based causal Testing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7C7633-E05A-9346-BC52-C3B2681C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11A108-521B-5D49-9268-4CD2C17CDF8A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Prior work</a:t>
            </a:r>
            <a:r>
              <a:rPr lang="en-US" sz="1600" b="1" dirty="0">
                <a:latin typeface="Avenir Next Condensed Ultra Lig" panose="020B0206020202020204" pitchFamily="34" charset="77"/>
              </a:rPr>
              <a:t>	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</a:t>
            </a:r>
            <a:r>
              <a:rPr lang="en-US" sz="1600" b="1" dirty="0">
                <a:latin typeface="Avenir Next Condensed Ultra Lig" panose="020B0206020202020204" pitchFamily="34" charset="77"/>
              </a:rPr>
              <a:t>There’s more!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92641C2-B1D7-7640-ADD3-69C535A453D1}"/>
              </a:ext>
            </a:extLst>
          </p:cNvPr>
          <p:cNvGrpSpPr/>
          <p:nvPr/>
        </p:nvGrpSpPr>
        <p:grpSpPr>
          <a:xfrm>
            <a:off x="1877950" y="2417486"/>
            <a:ext cx="2534497" cy="1741701"/>
            <a:chOff x="4753054" y="2535235"/>
            <a:chExt cx="2534497" cy="174170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C4777D-CFAD-1948-BF8C-89EF81EE9141}"/>
                </a:ext>
              </a:extLst>
            </p:cNvPr>
            <p:cNvSpPr/>
            <p:nvPr/>
          </p:nvSpPr>
          <p:spPr>
            <a:xfrm>
              <a:off x="4753054" y="2535235"/>
              <a:ext cx="2534497" cy="1741701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800" b="1" dirty="0">
                <a:solidFill>
                  <a:sysClr val="windowText" lastClr="000000"/>
                </a:solidFill>
                <a:latin typeface="Avenir Next Condensed Ultra Light" panose="020B0206020202020204" pitchFamily="34" charset="77"/>
              </a:endParaRPr>
            </a:p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Avenir Next Condensed Ultra Light" panose="020B0206020202020204" pitchFamily="34" charset="77"/>
                </a:rPr>
                <a:t>Software</a:t>
              </a:r>
            </a:p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Avenir Next Condensed Ultra Light" panose="020B0206020202020204" pitchFamily="34" charset="77"/>
                </a:rPr>
                <a:t>X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39B929C-9F77-D942-B06E-396B0C02E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53054" y="2594319"/>
              <a:ext cx="890289" cy="712231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B7D0E94-AC37-8946-8660-6EB0E32D9134}"/>
              </a:ext>
            </a:extLst>
          </p:cNvPr>
          <p:cNvGrpSpPr/>
          <p:nvPr/>
        </p:nvGrpSpPr>
        <p:grpSpPr>
          <a:xfrm>
            <a:off x="209319" y="2745899"/>
            <a:ext cx="1668631" cy="1118136"/>
            <a:chOff x="942367" y="3332350"/>
            <a:chExt cx="1668631" cy="1118136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709EC9B5-1AE5-BE43-B52E-32CCEF2B696C}"/>
                </a:ext>
              </a:extLst>
            </p:cNvPr>
            <p:cNvSpPr/>
            <p:nvPr/>
          </p:nvSpPr>
          <p:spPr>
            <a:xfrm>
              <a:off x="942367" y="3332350"/>
              <a:ext cx="1165864" cy="1118136"/>
            </a:xfrm>
            <a:prstGeom prst="round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Avenir Next Condensed Ultra Light" panose="020B0206020202020204" pitchFamily="34" charset="77"/>
                </a:rPr>
                <a:t>name</a:t>
              </a:r>
            </a:p>
            <a:p>
              <a:pPr algn="ctr"/>
              <a:r>
                <a:rPr lang="en-US" b="1" dirty="0">
                  <a:latin typeface="Avenir Next Condensed Ultra Light" panose="020B0206020202020204" pitchFamily="34" charset="77"/>
                </a:rPr>
                <a:t>race</a:t>
              </a:r>
            </a:p>
            <a:p>
              <a:pPr algn="ctr"/>
              <a:r>
                <a:rPr lang="en-US" b="1" dirty="0">
                  <a:latin typeface="Avenir Next Condensed Ultra Light" panose="020B0206020202020204" pitchFamily="34" charset="77"/>
                </a:rPr>
                <a:t>zip code</a:t>
              </a:r>
            </a:p>
            <a:p>
              <a:pPr algn="ctr"/>
              <a:r>
                <a:rPr lang="en-US" b="1" dirty="0">
                  <a:latin typeface="Avenir Next Condensed Ultra Light" panose="020B0206020202020204" pitchFamily="34" charset="77"/>
                </a:rPr>
                <a:t>degree</a:t>
              </a:r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1E03693-5309-A841-B8A0-CB9931218B0F}"/>
                </a:ext>
              </a:extLst>
            </p:cNvPr>
            <p:cNvSpPr/>
            <p:nvPr/>
          </p:nvSpPr>
          <p:spPr>
            <a:xfrm>
              <a:off x="2108231" y="3519950"/>
              <a:ext cx="502767" cy="525689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Next Condensed Ultra Lig" panose="020B0206020202020204" pitchFamily="34" charset="77"/>
              </a:endParaRPr>
            </a:p>
          </p:txBody>
        </p:sp>
      </p:grp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93E244F-8F9B-D743-BE90-0FEC5ED4CD7A}"/>
              </a:ext>
            </a:extLst>
          </p:cNvPr>
          <p:cNvSpPr/>
          <p:nvPr/>
        </p:nvSpPr>
        <p:spPr>
          <a:xfrm>
            <a:off x="8982764" y="4224210"/>
            <a:ext cx="1720468" cy="540210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12650A4A-2AF7-154E-A01A-4C11B6164704}"/>
              </a:ext>
            </a:extLst>
          </p:cNvPr>
          <p:cNvSpPr/>
          <p:nvPr/>
        </p:nvSpPr>
        <p:spPr>
          <a:xfrm>
            <a:off x="2346476" y="4984636"/>
            <a:ext cx="1720468" cy="540210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374039E-0583-F949-9C7D-9803F6A6A5DE}"/>
              </a:ext>
            </a:extLst>
          </p:cNvPr>
          <p:cNvSpPr/>
          <p:nvPr/>
        </p:nvSpPr>
        <p:spPr>
          <a:xfrm>
            <a:off x="2346476" y="5607203"/>
            <a:ext cx="1720468" cy="540210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4" descr="See the source image">
            <a:extLst>
              <a:ext uri="{FF2B5EF4-FFF2-40B4-BE49-F238E27FC236}">
                <a16:creationId xmlns:a16="http://schemas.microsoft.com/office/drawing/2014/main" id="{29BA626C-63E8-D040-8F1E-CF7EAF4E2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351396">
            <a:off x="2858791" y="1671351"/>
            <a:ext cx="572814" cy="1145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27D4F95-6028-2B42-9181-198DDB3B598D}"/>
              </a:ext>
            </a:extLst>
          </p:cNvPr>
          <p:cNvSpPr txBox="1"/>
          <p:nvPr/>
        </p:nvSpPr>
        <p:spPr>
          <a:xfrm>
            <a:off x="3657600" y="1718575"/>
            <a:ext cx="1820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venir Next Condensed Ultra Light" panose="020B0206020202020204" pitchFamily="34" charset="77"/>
              </a:rPr>
              <a:t>trained ML model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D3C7DFE-8541-3447-B667-B77951E40914}"/>
              </a:ext>
            </a:extLst>
          </p:cNvPr>
          <p:cNvSpPr txBox="1"/>
          <p:nvPr/>
        </p:nvSpPr>
        <p:spPr>
          <a:xfrm>
            <a:off x="5681668" y="2417486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assertEqual</a:t>
            </a:r>
            <a:r>
              <a:rPr lang="en-US" sz="1800" i="1" dirty="0">
                <a:latin typeface="Consolas" panose="020B0609020204030204" pitchFamily="49" charset="0"/>
                <a:cs typeface="Consolas" panose="020B0609020204030204" pitchFamily="49" charset="0"/>
              </a:rPr>
              <a:t> (			      )</a:t>
            </a:r>
            <a:endParaRPr lang="en-US" dirty="0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2016293A-0822-584A-93A9-61706D46FD3A}"/>
              </a:ext>
            </a:extLst>
          </p:cNvPr>
          <p:cNvSpPr/>
          <p:nvPr/>
        </p:nvSpPr>
        <p:spPr>
          <a:xfrm>
            <a:off x="7521372" y="2077073"/>
            <a:ext cx="1165864" cy="1118136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April</a:t>
            </a:r>
          </a:p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red</a:t>
            </a:r>
          </a:p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12345</a:t>
            </a:r>
          </a:p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PhD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C3455FC-BF90-8149-977F-CB3253CC3690}"/>
              </a:ext>
            </a:extLst>
          </p:cNvPr>
          <p:cNvSpPr/>
          <p:nvPr/>
        </p:nvSpPr>
        <p:spPr>
          <a:xfrm>
            <a:off x="8902033" y="2087907"/>
            <a:ext cx="1165864" cy="1118136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John</a:t>
            </a:r>
          </a:p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green</a:t>
            </a:r>
          </a:p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01020</a:t>
            </a:r>
          </a:p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PhD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707B091-63D2-8B47-8FB2-1FAC90E6F2B9}"/>
              </a:ext>
            </a:extLst>
          </p:cNvPr>
          <p:cNvSpPr txBox="1"/>
          <p:nvPr/>
        </p:nvSpPr>
        <p:spPr>
          <a:xfrm>
            <a:off x="5681668" y="4425000"/>
            <a:ext cx="61436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assertTrue</a:t>
            </a:r>
            <a:r>
              <a:rPr lang="en-US" sz="1800" i="1" dirty="0">
                <a:latin typeface="Consolas" panose="020B0609020204030204" pitchFamily="49" charset="0"/>
                <a:cs typeface="Consolas" panose="020B0609020204030204" pitchFamily="49" charset="0"/>
              </a:rPr>
              <a:t> (		  , 	           )</a:t>
            </a:r>
            <a:endParaRPr lang="en-US" dirty="0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96DD1B0C-AC4A-214B-9F2E-0F77A6AE551A}"/>
              </a:ext>
            </a:extLst>
          </p:cNvPr>
          <p:cNvSpPr/>
          <p:nvPr/>
        </p:nvSpPr>
        <p:spPr>
          <a:xfrm>
            <a:off x="7521372" y="4084587"/>
            <a:ext cx="1165864" cy="1118136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April</a:t>
            </a:r>
          </a:p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red</a:t>
            </a:r>
          </a:p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12345</a:t>
            </a:r>
          </a:p>
          <a:p>
            <a:pPr algn="ctr"/>
            <a:r>
              <a:rPr lang="en-US" b="1" dirty="0">
                <a:latin typeface="Avenir Next Condensed Ultra Light" panose="020B0206020202020204" pitchFamily="34" charset="77"/>
              </a:rPr>
              <a:t>PhD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789A1BA1-6C01-6840-88C7-E74201CA040A}"/>
              </a:ext>
            </a:extLst>
          </p:cNvPr>
          <p:cNvSpPr/>
          <p:nvPr/>
        </p:nvSpPr>
        <p:spPr>
          <a:xfrm>
            <a:off x="2343527" y="4342918"/>
            <a:ext cx="1720468" cy="540210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845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7" grpId="0" animBg="1"/>
      <p:bldP spid="18" grpId="0" animBg="1"/>
      <p:bldP spid="19" grpId="0"/>
      <p:bldP spid="21" grpId="0"/>
      <p:bldP spid="24" grpId="0" animBg="1"/>
      <p:bldP spid="25" grpId="0" animBg="1"/>
      <p:bldP spid="26" grpId="0"/>
      <p:bldP spid="27" grpId="0" animBg="1"/>
      <p:bldP spid="2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F2879F-7321-834B-A65A-935D830CB2DF}"/>
              </a:ext>
            </a:extLst>
          </p:cNvPr>
          <p:cNvSpPr txBox="1"/>
          <p:nvPr/>
        </p:nvSpPr>
        <p:spPr>
          <a:xfrm>
            <a:off x="4657968" y="2417129"/>
            <a:ext cx="28761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y Pretty Girl" pitchFamily="2" charset="0"/>
              </a:rPr>
              <a:t>Is it useful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7B7DDA-DA57-0A4D-80E8-007AB4847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703663-AC30-7A40-A3E6-676D817B1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734" y="2337134"/>
            <a:ext cx="1091866" cy="10918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A428A0-B230-4442-B836-2895B45EB8A2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Prior work</a:t>
            </a:r>
            <a:r>
              <a:rPr lang="en-US" sz="1600" b="1" dirty="0">
                <a:latin typeface="Avenir Next Condensed Ultra Lig" panose="020B0206020202020204" pitchFamily="34" charset="77"/>
              </a:rPr>
              <a:t>	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There’s more! 		</a:t>
            </a:r>
            <a:r>
              <a:rPr lang="en-US" sz="1600" b="1" dirty="0">
                <a:latin typeface="Avenir Next Condensed Ultra Lig" panose="020B0206020202020204" pitchFamily="34" charset="77"/>
              </a:rPr>
              <a:t>Evaluation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96604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0CB14E4-8028-224E-9499-34CF1AFBCFFD}"/>
              </a:ext>
            </a:extLst>
          </p:cNvPr>
          <p:cNvSpPr txBox="1"/>
          <p:nvPr/>
        </p:nvSpPr>
        <p:spPr>
          <a:xfrm>
            <a:off x="377300" y="156197"/>
            <a:ext cx="233910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accent2"/>
                </a:solidFill>
                <a:latin typeface="Hey Pretty Girl" pitchFamily="2" charset="0"/>
              </a:rPr>
              <a:t>Holmes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7C7633-E05A-9346-BC52-C3B2681C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95AE17-76B2-BA4C-8805-85716E927E6D}"/>
              </a:ext>
            </a:extLst>
          </p:cNvPr>
          <p:cNvSpPr txBox="1"/>
          <p:nvPr/>
        </p:nvSpPr>
        <p:spPr>
          <a:xfrm>
            <a:off x="377300" y="1101142"/>
            <a:ext cx="4117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venir Next Condensed Ultra Lig" panose="020B0206020202020204" pitchFamily="34" charset="77"/>
              </a:rPr>
              <a:t>proof-of-concept Causal Testing implementation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CDDEF35-DDA4-2C4D-B5F2-E343448FEA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48" b="3044"/>
          <a:stretch/>
        </p:blipFill>
        <p:spPr>
          <a:xfrm>
            <a:off x="3741305" y="1540918"/>
            <a:ext cx="8349394" cy="474223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AD78F44-1FCF-C846-A714-580CD7B096B5}"/>
              </a:ext>
            </a:extLst>
          </p:cNvPr>
          <p:cNvSpPr/>
          <p:nvPr/>
        </p:nvSpPr>
        <p:spPr>
          <a:xfrm>
            <a:off x="4521848" y="6352143"/>
            <a:ext cx="2384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venir Next Condensed Ultra Lig" panose="020B0206020202020204" pitchFamily="34" charset="77"/>
                <a:hlinkClick r:id="rId4"/>
              </a:rPr>
              <a:t>http://holmes.cs.umass.edu/</a:t>
            </a:r>
            <a:r>
              <a:rPr lang="en-US" dirty="0">
                <a:latin typeface="Avenir Next Condensed Ultra Lig" panose="020B0206020202020204" pitchFamily="34" charset="77"/>
              </a:rPr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10D41CB-3482-ED42-8B2E-6FC03ADF66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099" y="3363252"/>
            <a:ext cx="1737723" cy="173772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376C2C9-048B-DD40-927F-A5E775CF3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4466" y="2765051"/>
            <a:ext cx="3486987" cy="8194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5C2701F-E693-9E4B-A6D2-D98CB613D7EB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Prior work</a:t>
            </a:r>
            <a:r>
              <a:rPr lang="en-US" sz="1600" b="1" dirty="0">
                <a:latin typeface="Avenir Next Condensed Ultra Lig" panose="020B0206020202020204" pitchFamily="34" charset="77"/>
              </a:rPr>
              <a:t>	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There’s more! 		</a:t>
            </a:r>
            <a:r>
              <a:rPr lang="en-US" sz="1600" b="1" dirty="0">
                <a:latin typeface="Avenir Next Condensed Ultra Lig" panose="020B0206020202020204" pitchFamily="34" charset="77"/>
              </a:rPr>
              <a:t>Evaluation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23244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0CB14E4-8028-224E-9499-34CF1AFBCFFD}"/>
              </a:ext>
            </a:extLst>
          </p:cNvPr>
          <p:cNvSpPr txBox="1"/>
          <p:nvPr/>
        </p:nvSpPr>
        <p:spPr>
          <a:xfrm>
            <a:off x="377300" y="354503"/>
            <a:ext cx="105400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Hey Pretty Girl" pitchFamily="2" charset="0"/>
              </a:rPr>
              <a:t>Can </a:t>
            </a:r>
            <a:r>
              <a:rPr lang="en-US" sz="6000" dirty="0">
                <a:solidFill>
                  <a:schemeClr val="accent2"/>
                </a:solidFill>
                <a:latin typeface="Hey Pretty Girl" pitchFamily="2" charset="0"/>
              </a:rPr>
              <a:t>causal testing </a:t>
            </a:r>
            <a:r>
              <a:rPr lang="en-US" sz="6000" dirty="0">
                <a:latin typeface="Hey Pretty Girl" pitchFamily="2" charset="0"/>
              </a:rPr>
              <a:t>help developers debug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7C7633-E05A-9346-BC52-C3B2681C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2752093-B163-E741-9069-36F1FEFA0894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Prior work</a:t>
            </a:r>
            <a:r>
              <a:rPr lang="en-US" sz="1600" b="1" dirty="0">
                <a:latin typeface="Avenir Next Condensed Ultra Lig" panose="020B0206020202020204" pitchFamily="34" charset="77"/>
              </a:rPr>
              <a:t>	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There’s more! 		</a:t>
            </a:r>
            <a:r>
              <a:rPr lang="en-US" sz="1600" b="1" dirty="0">
                <a:latin typeface="Avenir Next Condensed Ultra Lig" panose="020B0206020202020204" pitchFamily="34" charset="77"/>
              </a:rPr>
              <a:t>Evaluation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8F2B3C3F-1E9A-F547-A67A-D436906C86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2925" y="327684"/>
            <a:ext cx="944355" cy="94435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A99A9D2-2E25-4244-B701-13B4FF33E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200" y="1824084"/>
            <a:ext cx="915837" cy="251956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45F0F6CD-77DA-4542-81E3-EA2627F965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460250">
            <a:off x="5256378" y="2121526"/>
            <a:ext cx="2054851" cy="192468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EFFFA34B-2AB1-5E4F-A399-24209B52D9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28045" y="2036691"/>
            <a:ext cx="1890755" cy="2306959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49EABD49-B8BB-6F46-975C-32E9BFF48012}"/>
              </a:ext>
            </a:extLst>
          </p:cNvPr>
          <p:cNvSpPr txBox="1"/>
          <p:nvPr/>
        </p:nvSpPr>
        <p:spPr>
          <a:xfrm>
            <a:off x="725329" y="4831125"/>
            <a:ext cx="34275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venir Next Condensed Ultra Lig" panose="020B0206020202020204" pitchFamily="34" charset="77"/>
              </a:rPr>
              <a:t>Does Causal Testing improve ability to identify defect root cause?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D4C4D29-92E2-3F43-91E6-B86A01BE6C9F}"/>
              </a:ext>
            </a:extLst>
          </p:cNvPr>
          <p:cNvSpPr txBox="1"/>
          <p:nvPr/>
        </p:nvSpPr>
        <p:spPr>
          <a:xfrm>
            <a:off x="4495368" y="4831125"/>
            <a:ext cx="3201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venir Next Condensed Ultra Lig" panose="020B0206020202020204" pitchFamily="34" charset="77"/>
              </a:rPr>
              <a:t>Does Causal Testing improve ability to repair defects?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3DA92BB-12AE-524F-B167-DB264ADF8C64}"/>
              </a:ext>
            </a:extLst>
          </p:cNvPr>
          <p:cNvSpPr txBox="1"/>
          <p:nvPr/>
        </p:nvSpPr>
        <p:spPr>
          <a:xfrm>
            <a:off x="7709247" y="4831125"/>
            <a:ext cx="4128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venir Next Condensed Ultra Lig" panose="020B0206020202020204" pitchFamily="34" charset="77"/>
              </a:rPr>
              <a:t>Do developers find Causal Testing useful?</a:t>
            </a:r>
          </a:p>
          <a:p>
            <a:pPr algn="ctr"/>
            <a:r>
              <a:rPr lang="en-US" sz="2000" dirty="0">
                <a:latin typeface="Avenir Next Condensed Ultra Lig" panose="020B0206020202020204" pitchFamily="34" charset="77"/>
              </a:rPr>
              <a:t>What’s most useful?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8432FA6-082E-124D-9826-F445080F8BBE}"/>
              </a:ext>
            </a:extLst>
          </p:cNvPr>
          <p:cNvSpPr txBox="1"/>
          <p:nvPr/>
        </p:nvSpPr>
        <p:spPr>
          <a:xfrm>
            <a:off x="2045419" y="5693408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y Pretty Girl" pitchFamily="2" charset="0"/>
              </a:rPr>
              <a:t>YES!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A1D11F6-3E68-0849-9C37-FF3BF9EC3CB0}"/>
              </a:ext>
            </a:extLst>
          </p:cNvPr>
          <p:cNvSpPr txBox="1"/>
          <p:nvPr/>
        </p:nvSpPr>
        <p:spPr>
          <a:xfrm>
            <a:off x="5702302" y="5704919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latin typeface="Hey Pretty Girl" pitchFamily="2" charset="0"/>
              </a:rPr>
              <a:t>YES!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A5019DC-C081-B84C-9912-708785A51584}"/>
              </a:ext>
            </a:extLst>
          </p:cNvPr>
          <p:cNvSpPr txBox="1"/>
          <p:nvPr/>
        </p:nvSpPr>
        <p:spPr>
          <a:xfrm>
            <a:off x="9443596" y="5539011"/>
            <a:ext cx="604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y Pretty Girl" pitchFamily="2" charset="0"/>
              </a:rPr>
              <a:t>YES!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42DC009-7192-6C4D-BD21-9CFCBF1EFD03}"/>
              </a:ext>
            </a:extLst>
          </p:cNvPr>
          <p:cNvSpPr txBox="1"/>
          <p:nvPr/>
        </p:nvSpPr>
        <p:spPr>
          <a:xfrm>
            <a:off x="7487132" y="5942200"/>
            <a:ext cx="45175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y Pretty Girl" pitchFamily="2" charset="0"/>
              </a:rPr>
              <a:t>Similar passing tests </a:t>
            </a:r>
            <a:r>
              <a:rPr lang="en-US" sz="2400" dirty="0">
                <a:latin typeface="Hey Pretty Girl" pitchFamily="2" charset="0"/>
                <a:sym typeface="Wingdings" pitchFamily="2" charset="2"/>
              </a:rPr>
              <a:t> cause identification</a:t>
            </a:r>
            <a:endParaRPr lang="en-US" sz="2400" dirty="0">
              <a:latin typeface="Hey Pretty Gir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270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F2879F-7321-834B-A65A-935D830CB2DF}"/>
              </a:ext>
            </a:extLst>
          </p:cNvPr>
          <p:cNvSpPr txBox="1"/>
          <p:nvPr/>
        </p:nvSpPr>
        <p:spPr>
          <a:xfrm>
            <a:off x="782199" y="1546147"/>
            <a:ext cx="106487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venir Next Condensed Ultra Lig" panose="020B0206020202020204" pitchFamily="34" charset="77"/>
              </a:rPr>
              <a:t>Causal Testing</a:t>
            </a:r>
            <a:r>
              <a:rPr lang="en-US" sz="5400" dirty="0">
                <a:latin typeface="Avenir Next Condensed Ultra Lig" panose="020B0206020202020204" pitchFamily="34" charset="77"/>
              </a:rPr>
              <a:t> is a </a:t>
            </a:r>
            <a:r>
              <a:rPr lang="en-US" sz="5400" b="1" dirty="0">
                <a:latin typeface="Avenir Next Condensed Ultra Lig" panose="020B0206020202020204" pitchFamily="34" charset="77"/>
              </a:rPr>
              <a:t>useful</a:t>
            </a:r>
            <a:r>
              <a:rPr lang="en-US" sz="5400" dirty="0">
                <a:latin typeface="Avenir Next Condensed Ultra Lig" panose="020B0206020202020204" pitchFamily="34" charset="77"/>
              </a:rPr>
              <a:t> technique that provides </a:t>
            </a:r>
            <a:r>
              <a:rPr lang="en-US" sz="5400" b="1" dirty="0">
                <a:latin typeface="Avenir Next Condensed Ultra Lig" panose="020B0206020202020204" pitchFamily="34" charset="77"/>
              </a:rPr>
              <a:t>more insight </a:t>
            </a:r>
            <a:r>
              <a:rPr lang="en-US" sz="5400" dirty="0">
                <a:latin typeface="Avenir Next Condensed Ultra Lig" panose="020B0206020202020204" pitchFamily="34" charset="77"/>
              </a:rPr>
              <a:t>into faulty executions with </a:t>
            </a:r>
            <a:r>
              <a:rPr lang="en-US" sz="5400" b="1" dirty="0">
                <a:latin typeface="Avenir Next Condensed Ultra Lig" panose="020B0206020202020204" pitchFamily="34" charset="77"/>
              </a:rPr>
              <a:t>code you’ve already written</a:t>
            </a:r>
            <a:r>
              <a:rPr lang="en-US" sz="5400" dirty="0">
                <a:latin typeface="Avenir Next Condensed Ultra Lig" panose="020B0206020202020204" pitchFamily="34" charset="77"/>
              </a:rPr>
              <a:t>.</a:t>
            </a:r>
            <a:endParaRPr lang="en-US" sz="5400" dirty="0">
              <a:latin typeface="Hey Pretty Girl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7B7DDA-DA57-0A4D-80E8-007AB4847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EFEF2B-B882-2648-952E-912487E5D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028" y="4248533"/>
            <a:ext cx="940506" cy="258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8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0CE1A80C-4977-9B47-B239-8F43E21001D8}"/>
              </a:ext>
            </a:extLst>
          </p:cNvPr>
          <p:cNvSpPr txBox="1"/>
          <p:nvPr/>
        </p:nvSpPr>
        <p:spPr>
          <a:xfrm>
            <a:off x="471890" y="438583"/>
            <a:ext cx="23150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Hey Pretty Girl" pitchFamily="2" charset="0"/>
              </a:rPr>
              <a:t>Thanks!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49C518-0D97-7E43-8DD1-9FEA8BD6D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51" y="2394983"/>
            <a:ext cx="1716487" cy="2286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7FB66A5-5D44-EE41-9616-9E280A5A06D2}"/>
              </a:ext>
            </a:extLst>
          </p:cNvPr>
          <p:cNvSpPr txBox="1"/>
          <p:nvPr/>
        </p:nvSpPr>
        <p:spPr>
          <a:xfrm>
            <a:off x="704336" y="4760834"/>
            <a:ext cx="1996316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Avenir Next Condensed Ultra Lig" panose="020B0206020202020204" pitchFamily="34" charset="77"/>
              </a:rPr>
              <a:t>Brittany Johnson</a:t>
            </a:r>
            <a:r>
              <a:rPr lang="en-US" sz="2000" dirty="0">
                <a:latin typeface="Avenir Next Condensed Ultra Lig" panose="020B0206020202020204" pitchFamily="34" charset="77"/>
              </a:rPr>
              <a:t> </a:t>
            </a:r>
          </a:p>
          <a:p>
            <a:pPr algn="ctr"/>
            <a:r>
              <a:rPr lang="en-US" dirty="0" err="1">
                <a:latin typeface="Avenir Next Condensed Ultra Lig" panose="020B0206020202020204" pitchFamily="34" charset="77"/>
                <a:hlinkClick r:id="rId4"/>
              </a:rPr>
              <a:t>johnsonb@gmu.ed</a:t>
            </a:r>
            <a:r>
              <a:rPr lang="en-US" dirty="0" err="1">
                <a:latin typeface="Avenir Next Condensed Ultra Lig" panose="020B0206020202020204" pitchFamily="34" charset="77"/>
                <a:hlinkClick r:id="rId4"/>
              </a:rPr>
              <a:t>u</a:t>
            </a:r>
            <a:endParaRPr lang="en-US" dirty="0">
              <a:latin typeface="Avenir Next Condensed Ultra Lig" panose="020B0206020202020204" pitchFamily="34" charset="77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3D31E71-8838-004C-953C-5B4C90F0D5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9884" y="329069"/>
            <a:ext cx="7733668" cy="63924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81527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46FCD00-087B-B343-BEAC-BC81B6DA6527}"/>
              </a:ext>
            </a:extLst>
          </p:cNvPr>
          <p:cNvGrpSpPr/>
          <p:nvPr/>
        </p:nvGrpSpPr>
        <p:grpSpPr>
          <a:xfrm>
            <a:off x="7297711" y="4382813"/>
            <a:ext cx="4617211" cy="2326542"/>
            <a:chOff x="7287201" y="4225161"/>
            <a:chExt cx="4617211" cy="2326542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A62B73A6-9688-2E42-8020-9160EFFA8A63}"/>
                </a:ext>
              </a:extLst>
            </p:cNvPr>
            <p:cNvSpPr/>
            <p:nvPr/>
          </p:nvSpPr>
          <p:spPr>
            <a:xfrm>
              <a:off x="7287201" y="4225161"/>
              <a:ext cx="4617211" cy="2326542"/>
            </a:xfrm>
            <a:prstGeom prst="roundRect">
              <a:avLst/>
            </a:prstGeom>
            <a:ln w="38100">
              <a:solidFill>
                <a:schemeClr val="accent4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51DA786-2C71-2242-9B31-4A0D6B734B03}"/>
                </a:ext>
              </a:extLst>
            </p:cNvPr>
            <p:cNvSpPr txBox="1"/>
            <p:nvPr/>
          </p:nvSpPr>
          <p:spPr>
            <a:xfrm>
              <a:off x="7491968" y="4265994"/>
              <a:ext cx="413072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accent4"/>
                  </a:solidFill>
                  <a:latin typeface="Hey Pretty Girl" pitchFamily="2" charset="0"/>
                </a:rPr>
                <a:t>Software for social impact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23064E9-69FB-8241-AB0C-F0AB8CE30252}"/>
              </a:ext>
            </a:extLst>
          </p:cNvPr>
          <p:cNvGrpSpPr/>
          <p:nvPr/>
        </p:nvGrpSpPr>
        <p:grpSpPr>
          <a:xfrm>
            <a:off x="7297711" y="362252"/>
            <a:ext cx="4617212" cy="3945716"/>
            <a:chOff x="8088329" y="2677247"/>
            <a:chExt cx="3768166" cy="3816533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48357036-BDF1-114B-81E3-60A7459685E1}"/>
                </a:ext>
              </a:extLst>
            </p:cNvPr>
            <p:cNvSpPr/>
            <p:nvPr/>
          </p:nvSpPr>
          <p:spPr>
            <a:xfrm>
              <a:off x="8088329" y="2701189"/>
              <a:ext cx="3768166" cy="3792591"/>
            </a:xfrm>
            <a:prstGeom prst="roundRect">
              <a:avLst/>
            </a:prstGeom>
            <a:ln w="38100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0610480-73AE-914A-8538-2F5CB8A9F8B6}"/>
                </a:ext>
              </a:extLst>
            </p:cNvPr>
            <p:cNvSpPr txBox="1"/>
            <p:nvPr/>
          </p:nvSpPr>
          <p:spPr>
            <a:xfrm>
              <a:off x="8255442" y="2677247"/>
              <a:ext cx="3371135" cy="924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chemeClr val="accent6"/>
                  </a:solidFill>
                  <a:latin typeface="Hey Pretty Girl" pitchFamily="2" charset="0"/>
                </a:rPr>
                <a:t>Developing </a:t>
              </a:r>
            </a:p>
            <a:p>
              <a:pPr algn="ctr"/>
              <a:r>
                <a:rPr lang="en-US" sz="3200" b="1" dirty="0">
                  <a:solidFill>
                    <a:schemeClr val="accent6"/>
                  </a:solidFill>
                  <a:latin typeface="Hey Pretty Girl" pitchFamily="2" charset="0"/>
                </a:rPr>
                <a:t>Equitable Software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94DA8FD-8F06-E541-8E3C-10A7923835D9}"/>
              </a:ext>
            </a:extLst>
          </p:cNvPr>
          <p:cNvSpPr/>
          <p:nvPr/>
        </p:nvSpPr>
        <p:spPr>
          <a:xfrm>
            <a:off x="7679266" y="2020605"/>
            <a:ext cx="21162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dirty="0">
                <a:solidFill>
                  <a:schemeClr val="accent6"/>
                </a:solidFill>
                <a:latin typeface="Avenir Next Condensed Ultra Lig" panose="020B0206020202020204" pitchFamily="34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https://fairness.cs.umass.edu</a:t>
            </a:r>
            <a:endParaRPr lang="en-US" sz="1600" dirty="0">
              <a:solidFill>
                <a:schemeClr val="accent6"/>
              </a:solidFill>
              <a:latin typeface="Avenir Next Condensed Ultra Lig" panose="020B0206020202020204" pitchFamily="34" charset="77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3046B2-219D-A34B-BB30-9AA8F8F2E8C8}"/>
              </a:ext>
            </a:extLst>
          </p:cNvPr>
          <p:cNvSpPr/>
          <p:nvPr/>
        </p:nvSpPr>
        <p:spPr>
          <a:xfrm>
            <a:off x="7663854" y="2596784"/>
            <a:ext cx="22736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u="sng" dirty="0">
                <a:solidFill>
                  <a:schemeClr val="accent6"/>
                </a:solidFill>
                <a:latin typeface="Avenir Next Condensed Ultra Lig" panose="020B0206020202020204" pitchFamily="34" charset="77"/>
              </a:rPr>
              <a:t>http://</a:t>
            </a:r>
            <a:r>
              <a:rPr lang="en-US" sz="1600" u="sng" dirty="0" err="1">
                <a:solidFill>
                  <a:schemeClr val="accent6"/>
                </a:solidFill>
                <a:latin typeface="Avenir Next Condensed Ultra Lig" panose="020B0206020202020204" pitchFamily="34" charset="77"/>
              </a:rPr>
              <a:t>go.gmu.edu</a:t>
            </a:r>
            <a:r>
              <a:rPr lang="en-US" sz="1600" u="sng" dirty="0">
                <a:solidFill>
                  <a:schemeClr val="accent6"/>
                </a:solidFill>
                <a:latin typeface="Avenir Next Condensed Ultra Lig" panose="020B0206020202020204" pitchFamily="34" charset="77"/>
              </a:rPr>
              <a:t>/</a:t>
            </a:r>
            <a:r>
              <a:rPr lang="en-US" sz="1600" u="sng" dirty="0" err="1">
                <a:solidFill>
                  <a:schemeClr val="accent6"/>
                </a:solidFill>
                <a:latin typeface="Avenir Next Condensed Ultra Lig" panose="020B0206020202020204" pitchFamily="34" charset="77"/>
              </a:rPr>
              <a:t>fairkit</a:t>
            </a:r>
            <a:r>
              <a:rPr lang="en-US" sz="1600" u="sng" dirty="0">
                <a:solidFill>
                  <a:schemeClr val="accent6"/>
                </a:solidFill>
                <a:latin typeface="Avenir Next Condensed Ultra Lig" panose="020B0206020202020204" pitchFamily="34" charset="77"/>
              </a:rPr>
              <a:t>-learn 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F91359B-9F9D-3A42-9C72-400DEA4DAEFF}"/>
              </a:ext>
            </a:extLst>
          </p:cNvPr>
          <p:cNvGrpSpPr/>
          <p:nvPr/>
        </p:nvGrpSpPr>
        <p:grpSpPr>
          <a:xfrm>
            <a:off x="3411824" y="412852"/>
            <a:ext cx="3815219" cy="2918926"/>
            <a:chOff x="343690" y="2689604"/>
            <a:chExt cx="3815219" cy="263918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A5690E5-E50D-C348-927C-9CA759373971}"/>
                </a:ext>
              </a:extLst>
            </p:cNvPr>
            <p:cNvGrpSpPr/>
            <p:nvPr/>
          </p:nvGrpSpPr>
          <p:grpSpPr>
            <a:xfrm>
              <a:off x="343690" y="2689604"/>
              <a:ext cx="3768166" cy="2639187"/>
              <a:chOff x="343690" y="2689604"/>
              <a:chExt cx="3768166" cy="2639187"/>
            </a:xfrm>
          </p:grpSpPr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6722ADDF-F446-8A4B-A03F-0C1595E76146}"/>
                  </a:ext>
                </a:extLst>
              </p:cNvPr>
              <p:cNvSpPr/>
              <p:nvPr/>
            </p:nvSpPr>
            <p:spPr>
              <a:xfrm>
                <a:off x="343690" y="2719875"/>
                <a:ext cx="3768166" cy="2608916"/>
              </a:xfrm>
              <a:prstGeom prst="roundRect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Avenir Next Condensed Ultra Lig" panose="020B0206020202020204" pitchFamily="34" charset="77"/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B96F768-431B-2344-BFCE-E050953252C1}"/>
                  </a:ext>
                </a:extLst>
              </p:cNvPr>
              <p:cNvSpPr txBox="1"/>
              <p:nvPr/>
            </p:nvSpPr>
            <p:spPr>
              <a:xfrm>
                <a:off x="565424" y="2689604"/>
                <a:ext cx="3258902" cy="9739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accent1"/>
                    </a:solidFill>
                    <a:latin typeface="Hey Pretty Girl" pitchFamily="2" charset="0"/>
                  </a:rPr>
                  <a:t>Understanding </a:t>
                </a:r>
              </a:p>
              <a:p>
                <a:pPr algn="ctr"/>
                <a:r>
                  <a:rPr lang="en-US" sz="3200" b="1" dirty="0">
                    <a:solidFill>
                      <a:schemeClr val="accent1"/>
                    </a:solidFill>
                    <a:latin typeface="Hey Pretty Girl" pitchFamily="2" charset="0"/>
                  </a:rPr>
                  <a:t>Software Practices</a:t>
                </a:r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B9F12C2-3285-5748-A508-A4669FC96D71}"/>
                </a:ext>
              </a:extLst>
            </p:cNvPr>
            <p:cNvSpPr txBox="1"/>
            <p:nvPr/>
          </p:nvSpPr>
          <p:spPr>
            <a:xfrm>
              <a:off x="390744" y="4486859"/>
              <a:ext cx="2913618" cy="6122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latin typeface="Avenir Next Condensed Ultra Light" panose="020B0206020202020204" pitchFamily="34" charset="77"/>
                </a:rPr>
                <a:t>Work Environments</a:t>
              </a:r>
            </a:p>
            <a:p>
              <a:r>
                <a:rPr lang="en-US" dirty="0">
                  <a:latin typeface="Avenir Next Condensed Ultra Lig" panose="020B0206020202020204" pitchFamily="34" charset="77"/>
                </a:rPr>
                <a:t>     how does environment affect work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4664073-C8E3-6C47-B4DF-5BDC29FBD96A}"/>
                </a:ext>
              </a:extLst>
            </p:cNvPr>
            <p:cNvSpPr txBox="1"/>
            <p:nvPr/>
          </p:nvSpPr>
          <p:spPr>
            <a:xfrm>
              <a:off x="390744" y="3766740"/>
              <a:ext cx="3768165" cy="6400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venir Next Condensed Ultra Light" panose="020B0206020202020204" pitchFamily="34" charset="77"/>
                </a:rPr>
                <a:t>Developer Tool Use</a:t>
              </a:r>
            </a:p>
            <a:p>
              <a:r>
                <a:rPr lang="en-US" sz="2000" dirty="0">
                  <a:latin typeface="Avenir Next Condensed Ultra Lig" panose="020B0206020202020204" pitchFamily="34" charset="77"/>
                </a:rPr>
                <a:t>     </a:t>
              </a:r>
              <a:r>
                <a:rPr lang="en-US" dirty="0">
                  <a:latin typeface="Avenir Next Condensed Ultra Lig" panose="020B0206020202020204" pitchFamily="34" charset="77"/>
                </a:rPr>
                <a:t>when, why, and how we use tools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8FDE1C4-F274-C945-9157-209471FAF182}"/>
              </a:ext>
            </a:extLst>
          </p:cNvPr>
          <p:cNvGrpSpPr/>
          <p:nvPr/>
        </p:nvGrpSpPr>
        <p:grpSpPr>
          <a:xfrm>
            <a:off x="3389642" y="3440807"/>
            <a:ext cx="3822057" cy="3268555"/>
            <a:chOff x="4212590" y="2642633"/>
            <a:chExt cx="3822057" cy="391255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8349170-A6EE-B249-AEEC-871A7FE2344C}"/>
                </a:ext>
              </a:extLst>
            </p:cNvPr>
            <p:cNvGrpSpPr/>
            <p:nvPr/>
          </p:nvGrpSpPr>
          <p:grpSpPr>
            <a:xfrm>
              <a:off x="4212590" y="2642633"/>
              <a:ext cx="3768166" cy="3912554"/>
              <a:chOff x="4212590" y="2642633"/>
              <a:chExt cx="3768166" cy="3912554"/>
            </a:xfrm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3C5458C4-8666-EE41-A6D3-E0A98E2B2A40}"/>
                  </a:ext>
                </a:extLst>
              </p:cNvPr>
              <p:cNvSpPr/>
              <p:nvPr/>
            </p:nvSpPr>
            <p:spPr>
              <a:xfrm>
                <a:off x="4212590" y="2642633"/>
                <a:ext cx="3768166" cy="3912554"/>
              </a:xfrm>
              <a:prstGeom prst="roundRect">
                <a:avLst/>
              </a:prstGeom>
              <a:ln w="38100"/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9C3EAA3-F2A7-8045-A846-D80B81BDE812}"/>
                  </a:ext>
                </a:extLst>
              </p:cNvPr>
              <p:cNvSpPr txBox="1"/>
              <p:nvPr/>
            </p:nvSpPr>
            <p:spPr>
              <a:xfrm>
                <a:off x="4384203" y="2656915"/>
                <a:ext cx="3531169" cy="1289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b="1" dirty="0">
                    <a:solidFill>
                      <a:schemeClr val="accent2"/>
                    </a:solidFill>
                    <a:latin typeface="Hey Pretty Girl" pitchFamily="2" charset="0"/>
                  </a:rPr>
                  <a:t>Improving </a:t>
                </a:r>
              </a:p>
              <a:p>
                <a:pPr algn="ctr"/>
                <a:r>
                  <a:rPr lang="en-US" sz="3200" b="1" dirty="0">
                    <a:solidFill>
                      <a:schemeClr val="accent2"/>
                    </a:solidFill>
                    <a:latin typeface="Hey Pretty Girl" pitchFamily="2" charset="0"/>
                  </a:rPr>
                  <a:t>Software Practices</a:t>
                </a: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214C86B-D910-E448-8F42-AC6365FAB8E3}"/>
                </a:ext>
              </a:extLst>
            </p:cNvPr>
            <p:cNvSpPr txBox="1"/>
            <p:nvPr/>
          </p:nvSpPr>
          <p:spPr>
            <a:xfrm>
              <a:off x="4266482" y="3885083"/>
              <a:ext cx="3768165" cy="81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venir Next Condensed Ultra Light" panose="020B0206020202020204" pitchFamily="34" charset="77"/>
                </a:rPr>
                <a:t>Debugging</a:t>
              </a:r>
            </a:p>
            <a:p>
              <a:r>
                <a:rPr lang="en-US" dirty="0">
                  <a:latin typeface="Avenir Next Condensed Ultra Lig" panose="020B0206020202020204" pitchFamily="34" charset="77"/>
                </a:rPr>
                <a:t>     how can we support debugging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B46B647-779E-3C44-A6C8-C9D3828A9081}"/>
                </a:ext>
              </a:extLst>
            </p:cNvPr>
            <p:cNvSpPr txBox="1"/>
            <p:nvPr/>
          </p:nvSpPr>
          <p:spPr>
            <a:xfrm>
              <a:off x="4259643" y="4653122"/>
              <a:ext cx="3654101" cy="81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venir Next Condensed Ultra Light" panose="020B0206020202020204" pitchFamily="34" charset="77"/>
                </a:rPr>
                <a:t>Tool Adoption</a:t>
              </a:r>
            </a:p>
            <a:p>
              <a:r>
                <a:rPr lang="en-US" dirty="0">
                  <a:latin typeface="Avenir Next Condensed Ultra Lig" panose="020B0206020202020204" pitchFamily="34" charset="77"/>
                </a:rPr>
                <a:t>     how can we improve adoption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A46BBD5-1CDB-754C-8B66-0B23AA1850AF}"/>
                </a:ext>
              </a:extLst>
            </p:cNvPr>
            <p:cNvSpPr txBox="1"/>
            <p:nvPr/>
          </p:nvSpPr>
          <p:spPr>
            <a:xfrm>
              <a:off x="4268949" y="5401741"/>
              <a:ext cx="3654101" cy="810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venir Next Condensed Ultra Light" panose="020B0206020202020204" pitchFamily="34" charset="77"/>
                </a:rPr>
                <a:t>Tool Communication</a:t>
              </a:r>
            </a:p>
            <a:p>
              <a:r>
                <a:rPr lang="en-US" dirty="0">
                  <a:latin typeface="Avenir Next Condensed Ultra Lig" panose="020B0206020202020204" pitchFamily="34" charset="77"/>
                </a:rPr>
                <a:t>     how can we improve communication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C03DAC6-90E7-6441-9C0E-E2F55ECF53BC}"/>
              </a:ext>
            </a:extLst>
          </p:cNvPr>
          <p:cNvSpPr txBox="1"/>
          <p:nvPr/>
        </p:nvSpPr>
        <p:spPr>
          <a:xfrm>
            <a:off x="7466647" y="1455126"/>
            <a:ext cx="394112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Next Condensed Ultra Light" panose="020B0206020202020204" pitchFamily="34" charset="77"/>
              </a:rPr>
              <a:t>ML-based software fairness</a:t>
            </a:r>
          </a:p>
          <a:p>
            <a:r>
              <a:rPr lang="en-US" dirty="0">
                <a:latin typeface="Avenir Next Condensed Ultra Lig" panose="020B0206020202020204" pitchFamily="34" charset="77"/>
              </a:rPr>
              <a:t>     can we test/analyze software for fairness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5A1CFA7-7B6C-1345-AE2F-CA8D176DE3BB}"/>
              </a:ext>
            </a:extLst>
          </p:cNvPr>
          <p:cNvSpPr txBox="1"/>
          <p:nvPr/>
        </p:nvSpPr>
        <p:spPr>
          <a:xfrm>
            <a:off x="7466646" y="2336406"/>
            <a:ext cx="3889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venir Next Condensed Ultra Lig" panose="020B0206020202020204" pitchFamily="34" charset="77"/>
              </a:rPr>
              <a:t>     can we support model fairness evaluation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DEEC066-3BB1-1C4F-91DA-C95D596E7421}"/>
              </a:ext>
            </a:extLst>
          </p:cNvPr>
          <p:cNvSpPr txBox="1"/>
          <p:nvPr/>
        </p:nvSpPr>
        <p:spPr>
          <a:xfrm>
            <a:off x="7398719" y="3066354"/>
            <a:ext cx="421412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Next Condensed Ultra Light" panose="020B0206020202020204" pitchFamily="34" charset="77"/>
              </a:rPr>
              <a:t>Engaging the Margins</a:t>
            </a:r>
          </a:p>
          <a:p>
            <a:r>
              <a:rPr lang="en-US" dirty="0">
                <a:latin typeface="Avenir Next Condensed Ultra Lig" panose="020B0206020202020204" pitchFamily="34" charset="77"/>
              </a:rPr>
              <a:t>     how do we responsibly engage /amplify</a:t>
            </a:r>
            <a:br>
              <a:rPr lang="en-US" dirty="0">
                <a:latin typeface="Avenir Next Condensed Ultra Lig" panose="020B0206020202020204" pitchFamily="34" charset="77"/>
              </a:rPr>
            </a:br>
            <a:r>
              <a:rPr lang="en-US" dirty="0">
                <a:latin typeface="Avenir Next Condensed Ultra Lig" panose="020B0206020202020204" pitchFamily="34" charset="77"/>
              </a:rPr>
              <a:t>     marginalized groups in research and</a:t>
            </a:r>
            <a:br>
              <a:rPr lang="en-US" dirty="0">
                <a:latin typeface="Avenir Next Condensed Ultra Lig" panose="020B0206020202020204" pitchFamily="34" charset="77"/>
              </a:rPr>
            </a:br>
            <a:r>
              <a:rPr lang="en-US" dirty="0">
                <a:latin typeface="Avenir Next Condensed Ultra Lig" panose="020B0206020202020204" pitchFamily="34" charset="77"/>
              </a:rPr>
              <a:t>     development         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D8DE710-F25D-B348-B4A9-26DF4C6B0F60}"/>
              </a:ext>
            </a:extLst>
          </p:cNvPr>
          <p:cNvSpPr txBox="1"/>
          <p:nvPr/>
        </p:nvSpPr>
        <p:spPr>
          <a:xfrm>
            <a:off x="7460438" y="4954381"/>
            <a:ext cx="43445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Next Condensed Ultra Light" panose="020B0206020202020204" pitchFamily="34" charset="77"/>
              </a:rPr>
              <a:t>Technology for the Black Experience</a:t>
            </a:r>
          </a:p>
          <a:p>
            <a:r>
              <a:rPr lang="en-US" dirty="0">
                <a:latin typeface="Avenir Next Condensed Ultra Lig" panose="020B0206020202020204" pitchFamily="34" charset="77"/>
              </a:rPr>
              <a:t>     how can and should tech support Black lives</a:t>
            </a:r>
          </a:p>
          <a:p>
            <a:r>
              <a:rPr lang="en-US" sz="1600" dirty="0">
                <a:latin typeface="Avenir Next Condensed Ultra Lig" panose="020B0206020202020204" pitchFamily="34" charset="77"/>
              </a:rPr>
              <a:t>     </a:t>
            </a:r>
            <a:r>
              <a:rPr lang="en-US" sz="1600" u="sng" dirty="0">
                <a:solidFill>
                  <a:schemeClr val="accent6"/>
                </a:solidFill>
                <a:latin typeface="Avenir Next Condensed Ultra Lig" panose="020B0206020202020204" pitchFamily="34" charset="77"/>
              </a:rPr>
              <a:t>http://</a:t>
            </a:r>
            <a:r>
              <a:rPr lang="en-US" sz="1600" u="sng" dirty="0" err="1">
                <a:solidFill>
                  <a:schemeClr val="accent6"/>
                </a:solidFill>
                <a:latin typeface="Avenir Next Condensed Ultra Lig" panose="020B0206020202020204" pitchFamily="34" charset="77"/>
              </a:rPr>
              <a:t>go.gmu.edu</a:t>
            </a:r>
            <a:r>
              <a:rPr lang="en-US" sz="1600" u="sng" dirty="0">
                <a:solidFill>
                  <a:schemeClr val="accent6"/>
                </a:solidFill>
                <a:latin typeface="Avenir Next Condensed Ultra Lig" panose="020B0206020202020204" pitchFamily="34" charset="77"/>
              </a:rPr>
              <a:t>/Tech4BlackLives </a:t>
            </a:r>
            <a:endParaRPr lang="en-US" sz="1600" dirty="0">
              <a:latin typeface="Avenir Next Condensed Ultra Lig" panose="020B0206020202020204" pitchFamily="34" charset="7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A27AB93-110B-8145-9B9F-DEEF4E32B68A}"/>
              </a:ext>
            </a:extLst>
          </p:cNvPr>
          <p:cNvSpPr txBox="1"/>
          <p:nvPr/>
        </p:nvSpPr>
        <p:spPr>
          <a:xfrm>
            <a:off x="7434552" y="5980268"/>
            <a:ext cx="434451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Next Condensed Ultra Light" panose="020B0206020202020204" pitchFamily="34" charset="77"/>
              </a:rPr>
              <a:t>Equitable Healthcare</a:t>
            </a:r>
          </a:p>
          <a:p>
            <a:r>
              <a:rPr lang="en-US" dirty="0">
                <a:latin typeface="Avenir Next Condensed Ultra Lig" panose="020B0206020202020204" pitchFamily="34" charset="77"/>
              </a:rPr>
              <a:t>     how can we use data to improve healthcare equity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19E9EFD-C2A5-DA44-BD66-2D341F2F52B3}"/>
              </a:ext>
            </a:extLst>
          </p:cNvPr>
          <p:cNvSpPr txBox="1"/>
          <p:nvPr/>
        </p:nvSpPr>
        <p:spPr>
          <a:xfrm>
            <a:off x="243867" y="407368"/>
            <a:ext cx="31732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Hey Pretty Girl" pitchFamily="2" charset="0"/>
              </a:rPr>
              <a:t>My research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EABC24F-FABD-4E4F-9F53-63C2B4973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21" y="3099325"/>
            <a:ext cx="2139432" cy="308286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659AEE63-3DC9-9947-92D4-E1F607DE7290}"/>
              </a:ext>
            </a:extLst>
          </p:cNvPr>
          <p:cNvSpPr txBox="1"/>
          <p:nvPr/>
        </p:nvSpPr>
        <p:spPr>
          <a:xfrm>
            <a:off x="110166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</a:t>
            </a:r>
            <a:r>
              <a:rPr lang="en-US" sz="1600" b="1" dirty="0">
                <a:latin typeface="Avenir Next Condensed Ultra Lig" panose="020B0206020202020204" pitchFamily="34" charset="77"/>
              </a:rPr>
              <a:t>Prior work	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There’s more!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21320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  <p:bldP spid="28" grpId="0"/>
      <p:bldP spid="29" grpId="0"/>
      <p:bldP spid="30" grpId="0"/>
      <p:bldP spid="33" grpId="0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0CB14E4-8028-224E-9499-34CF1AFBCFFD}"/>
              </a:ext>
            </a:extLst>
          </p:cNvPr>
          <p:cNvSpPr txBox="1"/>
          <p:nvPr/>
        </p:nvSpPr>
        <p:spPr>
          <a:xfrm>
            <a:off x="377300" y="354503"/>
            <a:ext cx="37898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Hey Pretty Girl" pitchFamily="2" charset="0"/>
              </a:rPr>
              <a:t>Today’s Talk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1D1CB-11A2-9041-8DEF-7DF64AC9D0E7}"/>
              </a:ext>
            </a:extLst>
          </p:cNvPr>
          <p:cNvSpPr txBox="1"/>
          <p:nvPr/>
        </p:nvSpPr>
        <p:spPr>
          <a:xfrm>
            <a:off x="952296" y="1524258"/>
            <a:ext cx="6753965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venir Next Condensed Ultra Lig" panose="020B0206020202020204" pitchFamily="34" charset="77"/>
              </a:rPr>
              <a:t>How did we get here (and by we, I mean me)? </a:t>
            </a:r>
          </a:p>
          <a:p>
            <a:endParaRPr lang="en-US" sz="2800" dirty="0">
              <a:latin typeface="Avenir Next Condensed Ultra Lig" panose="020B0206020202020204" pitchFamily="34" charset="77"/>
            </a:endParaRPr>
          </a:p>
          <a:p>
            <a:endParaRPr lang="en-US" sz="2800" dirty="0">
              <a:latin typeface="Avenir Next Condensed Ultra Lig" panose="020B0206020202020204" pitchFamily="34" charset="77"/>
            </a:endParaRPr>
          </a:p>
          <a:p>
            <a:r>
              <a:rPr lang="en-US" sz="2800" dirty="0">
                <a:latin typeface="Avenir Next Condensed Ultra Lig" panose="020B0206020202020204" pitchFamily="34" charset="77"/>
              </a:rPr>
              <a:t>Improving what you already do with what already exists</a:t>
            </a:r>
          </a:p>
          <a:p>
            <a:endParaRPr lang="en-US" sz="2800" dirty="0">
              <a:latin typeface="Avenir Next Condensed Ultra Lig" panose="020B0206020202020204" pitchFamily="34" charset="77"/>
            </a:endParaRPr>
          </a:p>
          <a:p>
            <a:endParaRPr lang="en-US" sz="2800" dirty="0">
              <a:latin typeface="Avenir Next Condensed Ultra Lig" panose="020B0206020202020204" pitchFamily="34" charset="77"/>
            </a:endParaRPr>
          </a:p>
          <a:p>
            <a:r>
              <a:rPr lang="en-US" sz="2800" dirty="0">
                <a:latin typeface="Avenir Next Condensed Ultra Lig" panose="020B0206020202020204" pitchFamily="34" charset="77"/>
              </a:rPr>
              <a:t>Where else can this apply?</a:t>
            </a:r>
          </a:p>
          <a:p>
            <a:endParaRPr lang="en-US" sz="2800" dirty="0">
              <a:latin typeface="Avenir Next Condensed Ultra Lig" panose="020B0206020202020204" pitchFamily="34" charset="77"/>
            </a:endParaRPr>
          </a:p>
          <a:p>
            <a:endParaRPr lang="en-US" sz="2800" dirty="0">
              <a:latin typeface="Avenir Next Condensed Ultra Lig" panose="020B0206020202020204" pitchFamily="34" charset="77"/>
            </a:endParaRPr>
          </a:p>
          <a:p>
            <a:r>
              <a:rPr lang="en-US" sz="2800" dirty="0">
                <a:latin typeface="Avenir Next Condensed Ultra Lig" panose="020B0206020202020204" pitchFamily="34" charset="77"/>
              </a:rPr>
              <a:t>Is it really useful?</a:t>
            </a:r>
          </a:p>
          <a:p>
            <a:endParaRPr lang="en-US" sz="2800" dirty="0">
              <a:latin typeface="Avenir Next Condensed Ultra Lig" panose="020B0206020202020204" pitchFamily="34" charset="7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7C7633-E05A-9346-BC52-C3B2681C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29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F2879F-7321-834B-A65A-935D830CB2DF}"/>
              </a:ext>
            </a:extLst>
          </p:cNvPr>
          <p:cNvSpPr txBox="1"/>
          <p:nvPr/>
        </p:nvSpPr>
        <p:spPr>
          <a:xfrm>
            <a:off x="1155418" y="2417129"/>
            <a:ext cx="988123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y Pretty Girl" pitchFamily="2" charset="0"/>
              </a:rPr>
              <a:t>What’s the back story on the research</a:t>
            </a:r>
          </a:p>
          <a:p>
            <a:pPr algn="ctr"/>
            <a:r>
              <a:rPr lang="en-US" sz="6000" dirty="0">
                <a:latin typeface="Hey Pretty Girl" pitchFamily="2" charset="0"/>
              </a:rPr>
              <a:t>In today’s presentation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7B7DDA-DA57-0A4D-80E8-007AB4847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1F8EF2-5CDA-DA48-8C9B-FB0929CCD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0600" y="3264255"/>
            <a:ext cx="1091866" cy="10918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6AA9FF-A6EB-0B47-81C9-0ABC115B15FE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b="1" dirty="0">
                <a:latin typeface="Avenir Next Condensed Ultra Lig" panose="020B0206020202020204" pitchFamily="34" charset="77"/>
              </a:rPr>
              <a:t>Prior work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There’s more!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36000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0CB14E4-8028-224E-9499-34CF1AFBCFFD}"/>
              </a:ext>
            </a:extLst>
          </p:cNvPr>
          <p:cNvSpPr txBox="1"/>
          <p:nvPr/>
        </p:nvSpPr>
        <p:spPr>
          <a:xfrm>
            <a:off x="377300" y="354503"/>
            <a:ext cx="87735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Hey Pretty Girl" pitchFamily="2" charset="0"/>
              </a:rPr>
              <a:t>It all started with a study…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1D1CB-11A2-9041-8DEF-7DF64AC9D0E7}"/>
              </a:ext>
            </a:extLst>
          </p:cNvPr>
          <p:cNvSpPr txBox="1"/>
          <p:nvPr/>
        </p:nvSpPr>
        <p:spPr>
          <a:xfrm>
            <a:off x="952296" y="1798023"/>
            <a:ext cx="10769534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latin typeface="Avenir Next Condensed Ultra Lig" panose="020B0206020202020204" pitchFamily="34" charset="77"/>
            </a:endParaRPr>
          </a:p>
          <a:p>
            <a:r>
              <a:rPr lang="en-US" sz="2400" dirty="0">
                <a:latin typeface="Avenir Next Condensed Ultra Lig" panose="020B0206020202020204" pitchFamily="34" charset="77"/>
              </a:rPr>
              <a:t>Study of why developer do and don’t use tools</a:t>
            </a:r>
          </a:p>
          <a:p>
            <a:endParaRPr lang="en-US" sz="2400" dirty="0">
              <a:latin typeface="Avenir Next Condensed Ultra Lig" panose="020B0206020202020204" pitchFamily="34" charset="77"/>
            </a:endParaRPr>
          </a:p>
          <a:p>
            <a:r>
              <a:rPr lang="en-US" sz="2400" dirty="0">
                <a:latin typeface="Avenir Next Condensed Ultra Lig" panose="020B0206020202020204" pitchFamily="34" charset="77"/>
              </a:rPr>
              <a:t>Findings suggest the major issues include:</a:t>
            </a:r>
          </a:p>
          <a:p>
            <a:r>
              <a:rPr lang="en-US" sz="2400" b="1" dirty="0">
                <a:latin typeface="Avenir Next Condensed Ultra Lig" panose="020B0206020202020204" pitchFamily="34" charset="77"/>
              </a:rPr>
              <a:t>	tool output</a:t>
            </a:r>
          </a:p>
          <a:p>
            <a:r>
              <a:rPr lang="en-US" sz="2400" b="1" dirty="0">
                <a:latin typeface="Avenir Next Condensed Ultra Lig" panose="020B0206020202020204" pitchFamily="34" charset="77"/>
              </a:rPr>
              <a:t>	result understandability</a:t>
            </a:r>
          </a:p>
          <a:p>
            <a:r>
              <a:rPr lang="en-US" sz="2400" b="1" dirty="0">
                <a:latin typeface="Avenir Next Condensed Ultra Lig" panose="020B0206020202020204" pitchFamily="34" charset="77"/>
              </a:rPr>
              <a:t>	tool design</a:t>
            </a:r>
          </a:p>
          <a:p>
            <a:r>
              <a:rPr lang="en-US" sz="2400" b="1" dirty="0">
                <a:latin typeface="Avenir Next Condensed Ultra Lig" panose="020B0206020202020204" pitchFamily="34" charset="77"/>
              </a:rPr>
              <a:t>	workflow integration</a:t>
            </a:r>
            <a:endParaRPr lang="en-US" sz="2400" dirty="0">
              <a:latin typeface="Avenir Next Condensed Ultra Lig" panose="020B0206020202020204" pitchFamily="34" charset="77"/>
            </a:endParaRPr>
          </a:p>
          <a:p>
            <a:endParaRPr lang="en-US" sz="2400" dirty="0">
              <a:latin typeface="Avenir Next Condensed Ultra Lig" panose="020B0206020202020204" pitchFamily="34" charset="77"/>
            </a:endParaRPr>
          </a:p>
          <a:p>
            <a:endParaRPr lang="en-US" sz="2400" dirty="0">
              <a:latin typeface="Avenir Next Condensed Ultra Lig" panose="020B0206020202020204" pitchFamily="34" charset="77"/>
            </a:endParaRPr>
          </a:p>
          <a:p>
            <a:pPr algn="ctr"/>
            <a:r>
              <a:rPr lang="en-US" sz="2800" dirty="0">
                <a:latin typeface="Avenir Next Condensed Ultra Lig" panose="020B0206020202020204" pitchFamily="34" charset="77"/>
              </a:rPr>
              <a:t>So I went on a mission to provide </a:t>
            </a:r>
            <a:r>
              <a:rPr lang="en-US" sz="2800" u="sng" dirty="0">
                <a:latin typeface="Avenir Next Condensed Ultra Lig" panose="020B0206020202020204" pitchFamily="34" charset="77"/>
              </a:rPr>
              <a:t>useful</a:t>
            </a:r>
            <a:r>
              <a:rPr lang="en-US" sz="2800" dirty="0">
                <a:latin typeface="Avenir Next Condensed Ultra Lig" panose="020B0206020202020204" pitchFamily="34" charset="77"/>
              </a:rPr>
              <a:t>, </a:t>
            </a:r>
            <a:r>
              <a:rPr lang="en-US" sz="2800" u="sng" dirty="0">
                <a:latin typeface="Avenir Next Condensed Ultra Lig" panose="020B0206020202020204" pitchFamily="34" charset="77"/>
              </a:rPr>
              <a:t>usable</a:t>
            </a:r>
            <a:r>
              <a:rPr lang="en-US" sz="2800" dirty="0">
                <a:latin typeface="Avenir Next Condensed Ultra Lig" panose="020B0206020202020204" pitchFamily="34" charset="77"/>
              </a:rPr>
              <a:t>, and </a:t>
            </a:r>
            <a:r>
              <a:rPr lang="en-US" sz="2800" u="sng" dirty="0">
                <a:latin typeface="Avenir Next Condensed Ultra Lig" panose="020B0206020202020204" pitchFamily="34" charset="77"/>
              </a:rPr>
              <a:t>validated</a:t>
            </a:r>
            <a:r>
              <a:rPr lang="en-US" sz="2800" dirty="0">
                <a:latin typeface="Avenir Next Condensed Ultra Lig" panose="020B0206020202020204" pitchFamily="34" charset="77"/>
              </a:rPr>
              <a:t> interventions </a:t>
            </a:r>
          </a:p>
          <a:p>
            <a:pPr algn="ctr"/>
            <a:r>
              <a:rPr lang="en-US" sz="2800" dirty="0">
                <a:latin typeface="Avenir Next Condensed Ultra Lig" panose="020B0206020202020204" pitchFamily="34" charset="77"/>
              </a:rPr>
              <a:t>for improving software practice.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7C7633-E05A-9346-BC52-C3B2681C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02FC71-11F2-BD4F-86BD-02F217084C17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b="1" dirty="0">
                <a:latin typeface="Avenir Next Condensed Ultra Lig" panose="020B0206020202020204" pitchFamily="34" charset="77"/>
              </a:rPr>
              <a:t>Prior work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There’s more!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53983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0CB14E4-8028-224E-9499-34CF1AFBCFFD}"/>
              </a:ext>
            </a:extLst>
          </p:cNvPr>
          <p:cNvSpPr txBox="1"/>
          <p:nvPr/>
        </p:nvSpPr>
        <p:spPr>
          <a:xfrm>
            <a:off x="377300" y="354503"/>
            <a:ext cx="86234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latin typeface="Hey Pretty Girl" pitchFamily="2" charset="0"/>
              </a:rPr>
              <a:t>Fast forward to post-</a:t>
            </a:r>
            <a:r>
              <a:rPr lang="en-US" sz="7200" dirty="0" err="1">
                <a:latin typeface="Hey Pretty Girl" pitchFamily="2" charset="0"/>
              </a:rPr>
              <a:t>phD</a:t>
            </a:r>
            <a:r>
              <a:rPr lang="en-US" sz="7200" dirty="0">
                <a:latin typeface="Hey Pretty Girl" pitchFamily="2" charset="0"/>
              </a:rPr>
              <a:t>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01D1CB-11A2-9041-8DEF-7DF64AC9D0E7}"/>
              </a:ext>
            </a:extLst>
          </p:cNvPr>
          <p:cNvSpPr txBox="1"/>
          <p:nvPr/>
        </p:nvSpPr>
        <p:spPr>
          <a:xfrm>
            <a:off x="952296" y="1798023"/>
            <a:ext cx="107695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venir Next Condensed Ultra Lig" panose="020B0206020202020204" pitchFamily="34" charset="77"/>
              </a:rPr>
              <a:t>Opportunity to work in the testing space – cool!</a:t>
            </a:r>
          </a:p>
          <a:p>
            <a:endParaRPr lang="en-US" sz="2400" dirty="0">
              <a:latin typeface="Avenir Next Condensed Ultra Lig" panose="020B0206020202020204" pitchFamily="34" charset="77"/>
            </a:endParaRPr>
          </a:p>
          <a:p>
            <a:endParaRPr lang="en-US" sz="2400" dirty="0">
              <a:latin typeface="Avenir Next Condensed Ultra Lig" panose="020B0206020202020204" pitchFamily="34" charset="77"/>
            </a:endParaRPr>
          </a:p>
          <a:p>
            <a:r>
              <a:rPr lang="en-US" sz="2800" dirty="0">
                <a:latin typeface="Avenir Next Condensed Ultra Lig" panose="020B0206020202020204" pitchFamily="34" charset="77"/>
              </a:rPr>
              <a:t>We already know </a:t>
            </a:r>
            <a:r>
              <a:rPr lang="en-US" sz="2800" b="1" dirty="0">
                <a:latin typeface="Avenir Next Condensed Ultra Lig" panose="020B0206020202020204" pitchFamily="34" charset="77"/>
              </a:rPr>
              <a:t>testing is powerful</a:t>
            </a:r>
            <a:r>
              <a:rPr lang="en-US" sz="2800" dirty="0">
                <a:latin typeface="Avenir Next Condensed Ultra Lig" panose="020B0206020202020204" pitchFamily="34" charset="77"/>
              </a:rPr>
              <a:t> (and commonly used).</a:t>
            </a:r>
          </a:p>
          <a:p>
            <a:endParaRPr lang="en-US" sz="2800" dirty="0">
              <a:latin typeface="Avenir Next Condensed Ultra Lig" panose="020B0206020202020204" pitchFamily="34" charset="77"/>
            </a:endParaRPr>
          </a:p>
          <a:p>
            <a:r>
              <a:rPr lang="en-US" sz="2800" dirty="0">
                <a:latin typeface="Avenir Next Condensed Ultra Lig" panose="020B0206020202020204" pitchFamily="34" charset="77"/>
              </a:rPr>
              <a:t>But as I made progress, I realized:</a:t>
            </a:r>
          </a:p>
          <a:p>
            <a:pPr marL="514350" indent="-514350">
              <a:buAutoNum type="arabicPeriod"/>
            </a:pPr>
            <a:r>
              <a:rPr lang="en-US" sz="2800" dirty="0">
                <a:latin typeface="Avenir Next Condensed Ultra Lig" panose="020B0206020202020204" pitchFamily="34" charset="77"/>
              </a:rPr>
              <a:t>There are </a:t>
            </a:r>
            <a:r>
              <a:rPr lang="en-US" sz="2800" b="1" u="sng" dirty="0">
                <a:latin typeface="Avenir Next Condensed Ultra Lig" panose="020B0206020202020204" pitchFamily="34" charset="77"/>
              </a:rPr>
              <a:t>a lot</a:t>
            </a:r>
            <a:r>
              <a:rPr lang="en-US" sz="2800" dirty="0">
                <a:latin typeface="Avenir Next Condensed Ultra Lig" panose="020B0206020202020204" pitchFamily="34" charset="77"/>
              </a:rPr>
              <a:t> of techniques available for use.</a:t>
            </a:r>
          </a:p>
          <a:p>
            <a:pPr marL="514350" indent="-514350">
              <a:buAutoNum type="arabicPeriod"/>
            </a:pPr>
            <a:r>
              <a:rPr lang="en-US" sz="2800" dirty="0">
                <a:latin typeface="Avenir Next Condensed Ultra Lig" panose="020B0206020202020204" pitchFamily="34" charset="77"/>
              </a:rPr>
              <a:t>Traditional testing alone does not answer the question </a:t>
            </a:r>
            <a:r>
              <a:rPr lang="en-US" sz="2800" i="1" dirty="0">
                <a:latin typeface="Avenir Next Condensed Ultra Lig" panose="020B0206020202020204" pitchFamily="34" charset="77"/>
              </a:rPr>
              <a:t>”why is this happening?”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7C7633-E05A-9346-BC52-C3B2681C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9FD355-9E7B-464C-A4AD-B443EA4321B1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b="1" dirty="0">
                <a:latin typeface="Avenir Next Condensed Ultra Lig" panose="020B0206020202020204" pitchFamily="34" charset="77"/>
              </a:rPr>
              <a:t>Prior work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There’s more!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34161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F2879F-7321-834B-A65A-935D830CB2DF}"/>
              </a:ext>
            </a:extLst>
          </p:cNvPr>
          <p:cNvSpPr txBox="1"/>
          <p:nvPr/>
        </p:nvSpPr>
        <p:spPr>
          <a:xfrm>
            <a:off x="1073648" y="2417129"/>
            <a:ext cx="1004473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latin typeface="Hey Pretty Girl" pitchFamily="2" charset="0"/>
              </a:rPr>
              <a:t>Can we take what developers already do, </a:t>
            </a:r>
          </a:p>
          <a:p>
            <a:pPr algn="ctr"/>
            <a:r>
              <a:rPr lang="en-US" sz="5400" dirty="0">
                <a:latin typeface="Hey Pretty Girl" pitchFamily="2" charset="0"/>
              </a:rPr>
              <a:t>and the work that’s already been done, </a:t>
            </a:r>
          </a:p>
          <a:p>
            <a:pPr algn="ctr"/>
            <a:r>
              <a:rPr lang="en-US" sz="5400" dirty="0">
                <a:latin typeface="Hey Pretty Girl" pitchFamily="2" charset="0"/>
              </a:rPr>
              <a:t>to provide insights that existing tools don’t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7B7DDA-DA57-0A4D-80E8-007AB4847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9CD005-FE32-DC41-93A6-0095B604D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42497" y="3910586"/>
            <a:ext cx="1091866" cy="10918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20C560D-C19C-4C42-881D-E3273C4B8A7E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b="1" dirty="0">
                <a:latin typeface="Avenir Next Condensed Ultra Lig" panose="020B0206020202020204" pitchFamily="34" charset="77"/>
              </a:rPr>
              <a:t>Prior work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There’s more!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49375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0CB14E4-8028-224E-9499-34CF1AFBCFFD}"/>
              </a:ext>
            </a:extLst>
          </p:cNvPr>
          <p:cNvSpPr txBox="1"/>
          <p:nvPr/>
        </p:nvSpPr>
        <p:spPr>
          <a:xfrm>
            <a:off x="377300" y="354503"/>
            <a:ext cx="43749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accent2"/>
                </a:solidFill>
                <a:latin typeface="Hey Pretty Girl" pitchFamily="2" charset="0"/>
              </a:rPr>
              <a:t>Causal Testing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7C7633-E05A-9346-BC52-C3B2681C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752EE6-B9E3-E44A-AA28-7F6FD1CE0335}"/>
              </a:ext>
            </a:extLst>
          </p:cNvPr>
          <p:cNvSpPr txBox="1"/>
          <p:nvPr/>
        </p:nvSpPr>
        <p:spPr>
          <a:xfrm>
            <a:off x="843280" y="2052320"/>
            <a:ext cx="4795223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 Condensed Ultra Lig" panose="020B0206020202020204" pitchFamily="34" charset="77"/>
              </a:rPr>
              <a:t>Automated </a:t>
            </a:r>
            <a:r>
              <a:rPr lang="en-US" sz="2400" b="1" dirty="0">
                <a:latin typeface="Avenir Next Condensed Ultra Light" panose="020B0206020202020204" pitchFamily="34" charset="77"/>
              </a:rPr>
              <a:t>causal experiments</a:t>
            </a:r>
          </a:p>
          <a:p>
            <a:endParaRPr lang="en-US" sz="2400" b="1" dirty="0">
              <a:latin typeface="Avenir Next Condensed Ultra Light" panose="020B0206020202020204" pitchFamily="34" charset="77"/>
            </a:endParaRPr>
          </a:p>
          <a:p>
            <a:r>
              <a:rPr lang="en-US" sz="2400" dirty="0">
                <a:latin typeface="Avenir Next Condensed Ultra Lig" panose="020B0206020202020204" pitchFamily="34" charset="77"/>
              </a:rPr>
              <a:t>Start with </a:t>
            </a:r>
            <a:r>
              <a:rPr lang="en-US" sz="2400" b="1" dirty="0">
                <a:latin typeface="Avenir Next Condensed Ultra Light" panose="020B0206020202020204" pitchFamily="34" charset="77"/>
              </a:rPr>
              <a:t>existing test cases</a:t>
            </a:r>
            <a:endParaRPr lang="en-US" sz="2400" dirty="0">
              <a:latin typeface="Avenir Next Condensed Ultra Lig" panose="020B0206020202020204" pitchFamily="34" charset="77"/>
            </a:endParaRPr>
          </a:p>
          <a:p>
            <a:endParaRPr lang="en-US" sz="2400" dirty="0">
              <a:latin typeface="Avenir Next Condensed Ultra Lig" panose="020B0206020202020204" pitchFamily="34" charset="77"/>
            </a:endParaRPr>
          </a:p>
          <a:p>
            <a:r>
              <a:rPr lang="en-US" sz="2400" dirty="0">
                <a:latin typeface="Avenir Next Condensed Ultra Lig" panose="020B0206020202020204" pitchFamily="34" charset="77"/>
              </a:rPr>
              <a:t>Uses </a:t>
            </a:r>
            <a:r>
              <a:rPr lang="en-US" sz="2400" b="1" dirty="0">
                <a:latin typeface="Avenir Next Condensed Ultra Light" panose="020B0206020202020204" pitchFamily="34" charset="77"/>
              </a:rPr>
              <a:t>existing debugging techniques</a:t>
            </a:r>
          </a:p>
          <a:p>
            <a:endParaRPr lang="en-US" sz="2400" dirty="0">
              <a:latin typeface="Avenir Next Condensed Ultra Lig" panose="020B0206020202020204" pitchFamily="34" charset="77"/>
            </a:endParaRPr>
          </a:p>
          <a:p>
            <a:r>
              <a:rPr lang="en-US" sz="2400" dirty="0">
                <a:latin typeface="Avenir Next Condensed Ultra Lig" panose="020B0206020202020204" pitchFamily="34" charset="77"/>
              </a:rPr>
              <a:t>Goal = </a:t>
            </a:r>
            <a:r>
              <a:rPr lang="en-US" sz="2400" b="1" dirty="0">
                <a:latin typeface="Avenir Next Condensed Ultra Light" panose="020B0206020202020204" pitchFamily="34" charset="77"/>
              </a:rPr>
              <a:t>minimally different executions</a:t>
            </a:r>
          </a:p>
        </p:txBody>
      </p:sp>
      <p:pic>
        <p:nvPicPr>
          <p:cNvPr id="8" name="Picture 7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4F05F63B-8075-4147-8FE8-D76C7F00F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238" y="1791813"/>
            <a:ext cx="6219522" cy="43753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343319B-2DA9-4E43-8DF9-DBD6E58F1BED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Prior work</a:t>
            </a:r>
            <a:r>
              <a:rPr lang="en-US" sz="1600" b="1" dirty="0">
                <a:latin typeface="Avenir Next Condensed Ultra Lig" panose="020B0206020202020204" pitchFamily="34" charset="77"/>
              </a:rPr>
              <a:t>			Causal Testing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		 There’s more!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45183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A0CB14E4-8028-224E-9499-34CF1AFBCFFD}"/>
              </a:ext>
            </a:extLst>
          </p:cNvPr>
          <p:cNvSpPr txBox="1"/>
          <p:nvPr/>
        </p:nvSpPr>
        <p:spPr>
          <a:xfrm>
            <a:off x="377300" y="354503"/>
            <a:ext cx="437491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accent2"/>
                </a:solidFill>
                <a:latin typeface="Hey Pretty Girl" pitchFamily="2" charset="0"/>
              </a:rPr>
              <a:t>Causal Testing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7C7633-E05A-9346-BC52-C3B2681CF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E546B1C-0535-DD4D-A70F-6FFF034181A4}"/>
              </a:ext>
            </a:extLst>
          </p:cNvPr>
          <p:cNvGrpSpPr/>
          <p:nvPr/>
        </p:nvGrpSpPr>
        <p:grpSpPr>
          <a:xfrm>
            <a:off x="8610600" y="392478"/>
            <a:ext cx="2373339" cy="1659842"/>
            <a:chOff x="3076958" y="1656834"/>
            <a:chExt cx="2804160" cy="2109341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1760B3C0-43C6-C94E-A7DE-E8C6A6122678}"/>
                </a:ext>
              </a:extLst>
            </p:cNvPr>
            <p:cNvSpPr/>
            <p:nvPr/>
          </p:nvSpPr>
          <p:spPr>
            <a:xfrm>
              <a:off x="3076958" y="1656834"/>
              <a:ext cx="2804160" cy="2109341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81A431F-35E1-AD45-94F2-D55850ABD842}"/>
                </a:ext>
              </a:extLst>
            </p:cNvPr>
            <p:cNvCxnSpPr>
              <a:cxnSpLocks/>
            </p:cNvCxnSpPr>
            <p:nvPr/>
          </p:nvCxnSpPr>
          <p:spPr>
            <a:xfrm>
              <a:off x="3076958" y="2065717"/>
              <a:ext cx="280416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1FE347E-3353-EC44-B762-AD9043BD6225}"/>
                </a:ext>
              </a:extLst>
            </p:cNvPr>
            <p:cNvSpPr txBox="1"/>
            <p:nvPr/>
          </p:nvSpPr>
          <p:spPr>
            <a:xfrm>
              <a:off x="3650998" y="1660517"/>
              <a:ext cx="1656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latin typeface="Arial Nova Cond Light" panose="020B0306020202020204" pitchFamily="34" charset="0"/>
                </a:rPr>
                <a:t>Bug report</a:t>
              </a: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AF42B80-FA24-9C40-9F18-7005022DC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25289" y="1690162"/>
              <a:ext cx="398709" cy="366812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A679DB7-597A-7B4F-A6F9-BB6BF25FF7EE}"/>
                </a:ext>
              </a:extLst>
            </p:cNvPr>
            <p:cNvSpPr txBox="1"/>
            <p:nvPr/>
          </p:nvSpPr>
          <p:spPr>
            <a:xfrm>
              <a:off x="3435075" y="2104182"/>
              <a:ext cx="2138726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Arial Nova Cond Light" panose="020B0306020202020204" pitchFamily="34" charset="0"/>
                </a:rPr>
                <a:t>Directions from</a:t>
              </a:r>
            </a:p>
            <a:p>
              <a:pPr algn="ctr"/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New York, NY, USA</a:t>
              </a:r>
            </a:p>
            <a:p>
              <a:pPr algn="ctr"/>
              <a:r>
                <a:rPr lang="en-US" sz="1400" dirty="0">
                  <a:latin typeface="Arial Nova Cond Light" panose="020B0306020202020204" pitchFamily="34" charset="0"/>
                </a:rPr>
                <a:t>to</a:t>
              </a:r>
            </a:p>
            <a:p>
              <a:pPr algn="ctr"/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900 René Lévesque Blvd.</a:t>
              </a:r>
            </a:p>
            <a:p>
              <a:pPr algn="ctr"/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W. Montreal, QC, Canada</a:t>
              </a:r>
            </a:p>
            <a:p>
              <a:pPr algn="ctr"/>
              <a:r>
                <a:rPr lang="en-US" sz="1400" dirty="0">
                  <a:latin typeface="Arial Nova Cond Light" panose="020B0306020202020204" pitchFamily="34" charset="0"/>
                </a:rPr>
                <a:t>are wrong.</a:t>
              </a: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0D6B7417-A786-BE49-984D-56F9C1E398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316" y="1877693"/>
            <a:ext cx="503237" cy="50323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BB2F129-CD09-6A4F-A740-322FB2C10B1C}"/>
              </a:ext>
            </a:extLst>
          </p:cNvPr>
          <p:cNvSpPr txBox="1"/>
          <p:nvPr/>
        </p:nvSpPr>
        <p:spPr>
          <a:xfrm>
            <a:off x="801077" y="1537597"/>
            <a:ext cx="1208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venir Next Condensed Ultra Light" panose="020B0206020202020204" pitchFamily="34" charset="77"/>
              </a:rPr>
              <a:t>Failed test: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CDA068-998B-5145-A8FE-C44E2855952D}"/>
              </a:ext>
            </a:extLst>
          </p:cNvPr>
          <p:cNvSpPr txBox="1"/>
          <p:nvPr/>
        </p:nvSpPr>
        <p:spPr>
          <a:xfrm>
            <a:off x="801077" y="2483673"/>
            <a:ext cx="35525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ht" panose="020B0206020202020204" pitchFamily="34" charset="77"/>
              </a:rPr>
              <a:t>Perturb input(s) &amp; execute tests: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636B86D-5AC2-BF44-B1A2-F2CFCA7D50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318" y="1477699"/>
            <a:ext cx="380246" cy="7264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42293A6-3A98-FB42-9197-3EA09D0AB3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7318" y="2352438"/>
            <a:ext cx="439464" cy="7264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F121627-2029-5249-ADB6-8671246836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7318" y="4262053"/>
            <a:ext cx="439464" cy="72703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667A5F8-93EC-9946-94BC-2684BD0D2410}"/>
              </a:ext>
            </a:extLst>
          </p:cNvPr>
          <p:cNvSpPr txBox="1"/>
          <p:nvPr/>
        </p:nvSpPr>
        <p:spPr>
          <a:xfrm>
            <a:off x="973165" y="4950673"/>
            <a:ext cx="983474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latin typeface="Avenir Next Condensed" panose="020B0506020202020204" pitchFamily="34" charset="0"/>
              </a:rPr>
              <a:t>Similar passing: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“New York, NY, USA”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-US" sz="1600" b="1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 Harbor Point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Blvd. </a:t>
            </a:r>
            <a:r>
              <a:rPr lang="en-US" sz="1600" b="1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Boston, MA, USA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-US" sz="1600" b="1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Vancouver, BC, Canada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“900 René Lévesque Blvd. W. Montreal, QC, Canada”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42A28C-037F-C946-887A-E2E97681D691}"/>
              </a:ext>
            </a:extLst>
          </p:cNvPr>
          <p:cNvSpPr txBox="1"/>
          <p:nvPr/>
        </p:nvSpPr>
        <p:spPr>
          <a:xfrm>
            <a:off x="1022505" y="5824433"/>
            <a:ext cx="916148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latin typeface="Avenir Next Condensed" panose="020B0506020202020204" pitchFamily="34" charset="0"/>
              </a:rPr>
              <a:t>Similar failing: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“New York, NY, USA”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“René Lévesque Blvd. W. Montreal, QC, Canada”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-US" sz="1600" b="1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Boston, MA, USA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“900 René Lévesque Blvd. W. Montreal, QC, Canada”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dirty="0">
              <a:latin typeface="Arial Nova Cond Light" panose="020B0306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CDDE433-325C-5A44-A4FD-5946F9D93A9F}"/>
              </a:ext>
            </a:extLst>
          </p:cNvPr>
          <p:cNvSpPr txBox="1"/>
          <p:nvPr/>
        </p:nvSpPr>
        <p:spPr>
          <a:xfrm>
            <a:off x="957501" y="4530220"/>
            <a:ext cx="1805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venir Next Condensed Ultra Light" panose="020B0206020202020204" pitchFamily="34" charset="77"/>
              </a:rPr>
              <a:t>Find most similar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F5902C-AA08-934D-A44E-CD3BEB389E1C}"/>
              </a:ext>
            </a:extLst>
          </p:cNvPr>
          <p:cNvSpPr txBox="1"/>
          <p:nvPr/>
        </p:nvSpPr>
        <p:spPr>
          <a:xfrm>
            <a:off x="985575" y="1976634"/>
            <a:ext cx="107558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assertTrue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“New York, NY, USA”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“900 René Lévesque Blvd. W. Montreal, QC, Canada”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33466C-A5B2-474F-9174-F446442BCBDC}"/>
              </a:ext>
            </a:extLst>
          </p:cNvPr>
          <p:cNvSpPr txBox="1"/>
          <p:nvPr/>
        </p:nvSpPr>
        <p:spPr>
          <a:xfrm>
            <a:off x="916861" y="2916177"/>
            <a:ext cx="103404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“New York, NY, USA”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“W. Montreal, QC, Canada”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“New York, NY, USA”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“René Lévesque Blvd. W. Montreal, QC, Canada”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“New York, NY, USA”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-US" sz="1600" b="1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 Harbor Point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Blvd. </a:t>
            </a:r>
            <a:r>
              <a:rPr lang="en-US" sz="1600" b="1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Boston, MA, USA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-US" sz="1600" b="1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Boston, MA, USA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“900 René Lévesque Blvd. W. Montreal, QC, Canada”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pathFromTo(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</a:t>
            </a:r>
            <a:r>
              <a:rPr lang="en-US" sz="1600" b="1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Vancouver, BC, Canada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sz="16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443C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“900 René Lévesque Blvd. W. Montreal, QC, Canada”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BA9B383-6C2C-7E4E-9BDE-C6BF812235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14105" y="3398167"/>
            <a:ext cx="369333" cy="359458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62BB6D3-53F5-BD48-9429-4CA84AC17A6D}"/>
              </a:ext>
            </a:extLst>
          </p:cNvPr>
          <p:cNvSpPr txBox="1"/>
          <p:nvPr/>
        </p:nvSpPr>
        <p:spPr>
          <a:xfrm>
            <a:off x="10418247" y="2438612"/>
            <a:ext cx="56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 Nova Cond Light" panose="020B0306020202020204" pitchFamily="34" charset="0"/>
              </a:rPr>
              <a:t>Pass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5641E2C-0482-4042-A451-69180F1CE577}"/>
              </a:ext>
            </a:extLst>
          </p:cNvPr>
          <p:cNvSpPr txBox="1"/>
          <p:nvPr/>
        </p:nvSpPr>
        <p:spPr>
          <a:xfrm>
            <a:off x="11231136" y="2438612"/>
            <a:ext cx="462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 Nova Cond Light" panose="020B0306020202020204" pitchFamily="34" charset="0"/>
              </a:rPr>
              <a:t>Fail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B403351-FF3E-694F-B706-714660822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9441" y="2819395"/>
            <a:ext cx="369333" cy="369333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6AE9126-AC97-3941-92E0-F0261D4F06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24174" y="3139434"/>
            <a:ext cx="369333" cy="36933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62BB2B6-4B61-FB4D-9F05-F72B2BDD85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66746" y="3830387"/>
            <a:ext cx="369333" cy="35945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884FA5E-63E9-324F-859C-39E0080088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3750" y="3596051"/>
            <a:ext cx="369333" cy="369333"/>
          </a:xfrm>
          <a:prstGeom prst="rect">
            <a:avLst/>
          </a:prstGeom>
        </p:spPr>
      </p:pic>
      <p:sp>
        <p:nvSpPr>
          <p:cNvPr id="34" name="Rounded Rectangular Callout 33">
            <a:extLst>
              <a:ext uri="{FF2B5EF4-FFF2-40B4-BE49-F238E27FC236}">
                <a16:creationId xmlns:a16="http://schemas.microsoft.com/office/drawing/2014/main" id="{BE4970F8-5AD1-4747-B4E5-8C703F35A0CB}"/>
              </a:ext>
            </a:extLst>
          </p:cNvPr>
          <p:cNvSpPr/>
          <p:nvPr/>
        </p:nvSpPr>
        <p:spPr>
          <a:xfrm>
            <a:off x="3754392" y="4549009"/>
            <a:ext cx="1975847" cy="424252"/>
          </a:xfrm>
          <a:prstGeom prst="wedgeRoundRectCallout">
            <a:avLst>
              <a:gd name="adj1" fmla="val -23120"/>
              <a:gd name="adj2" fmla="val 117995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latin typeface="Avenir Next Condensed Ultra Light" panose="020B0206020202020204" pitchFamily="34" charset="77"/>
              </a:rPr>
              <a:t>input + execution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883F6B9-B85E-E743-A8A3-DEEA6B550B53}"/>
              </a:ext>
            </a:extLst>
          </p:cNvPr>
          <p:cNvSpPr/>
          <p:nvPr/>
        </p:nvSpPr>
        <p:spPr>
          <a:xfrm>
            <a:off x="3754392" y="5230875"/>
            <a:ext cx="722074" cy="28809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E1B90CA-99F0-D64D-9315-ED1C5C275148}"/>
              </a:ext>
            </a:extLst>
          </p:cNvPr>
          <p:cNvSpPr/>
          <p:nvPr/>
        </p:nvSpPr>
        <p:spPr>
          <a:xfrm>
            <a:off x="8249563" y="5230875"/>
            <a:ext cx="722074" cy="28809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01A9715-E146-554A-90B2-28024455CE75}"/>
              </a:ext>
            </a:extLst>
          </p:cNvPr>
          <p:cNvSpPr/>
          <p:nvPr/>
        </p:nvSpPr>
        <p:spPr>
          <a:xfrm>
            <a:off x="3903682" y="6092649"/>
            <a:ext cx="722074" cy="28809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D5036676-0F4D-7045-BB20-8257C64F81E3}"/>
              </a:ext>
            </a:extLst>
          </p:cNvPr>
          <p:cNvSpPr/>
          <p:nvPr/>
        </p:nvSpPr>
        <p:spPr>
          <a:xfrm>
            <a:off x="8821934" y="6083974"/>
            <a:ext cx="856864" cy="3651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ED5C724-7349-9D42-BE73-B458B960EB84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Prior work</a:t>
            </a:r>
            <a:r>
              <a:rPr lang="en-US" sz="1600" b="1" dirty="0">
                <a:latin typeface="Avenir Next Condensed Ultra Lig" panose="020B0206020202020204" pitchFamily="34" charset="77"/>
              </a:rPr>
              <a:t>			Causal Testing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		 There’s more!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25948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1" grpId="0"/>
      <p:bldP spid="22" grpId="0"/>
      <p:bldP spid="24" grpId="0"/>
      <p:bldP spid="25" grpId="0"/>
      <p:bldP spid="26" grpId="0"/>
      <p:bldP spid="28" grpId="0"/>
      <p:bldP spid="29" grpId="0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F2879F-7321-834B-A65A-935D830CB2DF}"/>
              </a:ext>
            </a:extLst>
          </p:cNvPr>
          <p:cNvSpPr txBox="1"/>
          <p:nvPr/>
        </p:nvSpPr>
        <p:spPr>
          <a:xfrm>
            <a:off x="2616550" y="2417129"/>
            <a:ext cx="695895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dirty="0">
                <a:latin typeface="Hey Pretty Girl" pitchFamily="2" charset="0"/>
              </a:rPr>
              <a:t>What else can we do with </a:t>
            </a:r>
          </a:p>
          <a:p>
            <a:pPr algn="ctr"/>
            <a:r>
              <a:rPr lang="en-US" sz="6000" dirty="0">
                <a:latin typeface="Hey Pretty Girl" pitchFamily="2" charset="0"/>
              </a:rPr>
              <a:t>Causal Testing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7B7DDA-DA57-0A4D-80E8-007AB4847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B28164-3C41-BB4B-96F3-9AEED44A50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5724" y="3196161"/>
            <a:ext cx="1091866" cy="109186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40E2FC5-432C-A24D-B514-EBCEC1D20FDA}"/>
              </a:ext>
            </a:extLst>
          </p:cNvPr>
          <p:cNvSpPr txBox="1"/>
          <p:nvPr/>
        </p:nvSpPr>
        <p:spPr>
          <a:xfrm>
            <a:off x="209319" y="11471"/>
            <a:ext cx="11821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venir Next Condensed Ultra Lig" panose="020B0206020202020204" pitchFamily="34" charset="77"/>
              </a:rPr>
              <a:t>	  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Prior work</a:t>
            </a:r>
            <a:r>
              <a:rPr lang="en-US" sz="1600" b="1" dirty="0">
                <a:latin typeface="Avenir Next Condensed Ultra Lig" panose="020B0206020202020204" pitchFamily="34" charset="77"/>
              </a:rPr>
              <a:t>			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Causal Testing		 </a:t>
            </a:r>
            <a:r>
              <a:rPr lang="en-US" sz="1600" b="1" dirty="0">
                <a:latin typeface="Avenir Next Condensed Ultra Lig" panose="020B0206020202020204" pitchFamily="34" charset="77"/>
              </a:rPr>
              <a:t>There’s more!</a:t>
            </a:r>
            <a:r>
              <a:rPr lang="en-US" sz="1600" dirty="0">
                <a:solidFill>
                  <a:schemeClr val="accent3"/>
                </a:solidFill>
                <a:latin typeface="Avenir Next Condensed Ultra Lig" panose="020B0206020202020204" pitchFamily="34" charset="77"/>
              </a:rPr>
              <a:t> 		Evaluation	</a:t>
            </a:r>
            <a:endParaRPr lang="en-US" u="sng" dirty="0">
              <a:solidFill>
                <a:schemeClr val="accent3"/>
              </a:solidFill>
              <a:latin typeface="Avenir Next Condensed Ultra Lig" panose="020B0206020202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41841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9805</TotalTime>
  <Words>1350</Words>
  <Application>Microsoft Macintosh PowerPoint</Application>
  <PresentationFormat>Widescreen</PresentationFormat>
  <Paragraphs>250</Paragraphs>
  <Slides>17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Arial Nova Cond Light</vt:lpstr>
      <vt:lpstr>Avenir Next Condensed</vt:lpstr>
      <vt:lpstr>Avenir Next Condensed Ultra Lig</vt:lpstr>
      <vt:lpstr>Avenir Next Condensed Ultra Light</vt:lpstr>
      <vt:lpstr>Calibri</vt:lpstr>
      <vt:lpstr>Calibri Light</vt:lpstr>
      <vt:lpstr>Consolas</vt:lpstr>
      <vt:lpstr>Hey Pretty Girl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Brittany I Johnson</dc:creator>
  <cp:lastModifiedBy>Brittany I Johnson</cp:lastModifiedBy>
  <cp:revision>70</cp:revision>
  <dcterms:created xsi:type="dcterms:W3CDTF">2022-04-11T14:28:13Z</dcterms:created>
  <dcterms:modified xsi:type="dcterms:W3CDTF">2022-04-27T18:57:47Z</dcterms:modified>
</cp:coreProperties>
</file>

<file path=docProps/thumbnail.jpeg>
</file>